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sldIdLst>
    <p:sldId id="256" r:id="rId2"/>
    <p:sldId id="257" r:id="rId3"/>
    <p:sldId id="258" r:id="rId4"/>
    <p:sldId id="270" r:id="rId5"/>
    <p:sldId id="271" r:id="rId6"/>
    <p:sldId id="259" r:id="rId7"/>
    <p:sldId id="260" r:id="rId8"/>
    <p:sldId id="261" r:id="rId9"/>
    <p:sldId id="262" r:id="rId10"/>
    <p:sldId id="263" r:id="rId11"/>
    <p:sldId id="264" r:id="rId12"/>
    <p:sldId id="265" r:id="rId13"/>
    <p:sldId id="266" r:id="rId14"/>
    <p:sldId id="267" r:id="rId15"/>
    <p:sldId id="269" r:id="rId16"/>
    <p:sldId id="268" r:id="rId17"/>
    <p:sldId id="272" r:id="rId1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6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FC30A0F1-755D-470C-AED8-BB3D7D309F6A}" type="datetimeFigureOut">
              <a:rPr lang="de-DE"/>
              <a:pPr>
                <a:defRPr/>
              </a:pPr>
              <a:t>16.12.2014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defRPr>
            </a:lvl1pPr>
          </a:lstStyle>
          <a:p>
            <a:pPr>
              <a:defRPr/>
            </a:pPr>
            <a:fld id="{05821E4E-36AC-4C10-AC06-9D5E0E8B24FD}" type="slidenum">
              <a:rPr lang="de-DE"/>
              <a:pPr>
                <a:defRPr/>
              </a:pPr>
              <a:t>‹Nr.›</a:t>
            </a:fld>
            <a:endParaRPr lang="de-DE"/>
          </a:p>
        </p:txBody>
      </p:sp>
    </p:spTree>
    <p:extLst>
      <p:ext uri="{BB962C8B-B14F-4D97-AF65-F5344CB8AC3E}">
        <p14:creationId xmlns:p14="http://schemas.microsoft.com/office/powerpoint/2010/main" val="15968717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de-DE" smtClean="0"/>
              <a:t>Titelmasterformat durch Klicken bearbeiten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r>
              <a:rPr lang="de-DE" smtClean="0"/>
              <a:t>Dez. 2012</a:t>
            </a:r>
            <a:endParaRPr lang="de-DE"/>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r>
              <a:rPr lang="de-DE" smtClean="0"/>
              <a:t>Medienbibliothek-islam.de_Setze dein Ziel im Leben</a:t>
            </a:r>
            <a:endParaRPr lang="de-DE"/>
          </a:p>
        </p:txBody>
      </p:sp>
      <p:sp>
        <p:nvSpPr>
          <p:cNvPr id="14" name="Slide Number Placeholder 5"/>
          <p:cNvSpPr>
            <a:spLocks noGrp="1"/>
          </p:cNvSpPr>
          <p:nvPr>
            <p:ph type="sldNum" sz="quarter" idx="12"/>
          </p:nvPr>
        </p:nvSpPr>
        <p:spPr>
          <a:xfrm>
            <a:off x="6213475" y="5357813"/>
            <a:ext cx="554038" cy="365125"/>
          </a:xfrm>
        </p:spPr>
        <p:txBody>
          <a:bodyPr/>
          <a:lstStyle>
            <a:lvl1pPr algn="ctr">
              <a:defRPr smtClean="0"/>
            </a:lvl1pPr>
          </a:lstStyle>
          <a:p>
            <a:pPr>
              <a:defRPr/>
            </a:pPr>
            <a:fld id="{E90CDD26-DD2B-41EC-A92F-D9201B30CDD9}" type="slidenum">
              <a:rPr lang="de-DE"/>
              <a:pPr>
                <a:defRPr/>
              </a:pPr>
              <a:t>‹Nr.›</a:t>
            </a:fld>
            <a:endParaRPr lang="de-DE"/>
          </a:p>
        </p:txBody>
      </p:sp>
      <p:pic>
        <p:nvPicPr>
          <p:cNvPr id="15"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163" y="-26988"/>
            <a:ext cx="9205913"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88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nchor="ct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r>
              <a:rPr lang="de-DE" smtClean="0"/>
              <a:t>Dez. 2012</a:t>
            </a:r>
            <a:endParaRPr lang="de-DE"/>
          </a:p>
        </p:txBody>
      </p:sp>
      <p:sp>
        <p:nvSpPr>
          <p:cNvPr id="5" name="Footer Placeholder 4"/>
          <p:cNvSpPr>
            <a:spLocks noGrp="1"/>
          </p:cNvSpPr>
          <p:nvPr>
            <p:ph type="ftr" sz="quarter" idx="11"/>
          </p:nvPr>
        </p:nvSpPr>
        <p:spPr/>
        <p:txBody>
          <a:bodyPr/>
          <a:lstStyle>
            <a:lvl1pPr>
              <a:defRPr/>
            </a:lvl1pPr>
          </a:lstStyle>
          <a:p>
            <a:pPr>
              <a:defRPr/>
            </a:pPr>
            <a:r>
              <a:rPr lang="de-DE" smtClean="0"/>
              <a:t>Medienbibliothek-islam.de_Setze dein Ziel im Leben</a:t>
            </a:r>
            <a:endParaRPr lang="de-DE"/>
          </a:p>
        </p:txBody>
      </p:sp>
      <p:sp>
        <p:nvSpPr>
          <p:cNvPr id="6" name="Slide Number Placeholder 5"/>
          <p:cNvSpPr>
            <a:spLocks noGrp="1"/>
          </p:cNvSpPr>
          <p:nvPr>
            <p:ph type="sldNum" sz="quarter" idx="12"/>
          </p:nvPr>
        </p:nvSpPr>
        <p:spPr/>
        <p:txBody>
          <a:bodyPr/>
          <a:lstStyle>
            <a:lvl1pPr>
              <a:defRPr/>
            </a:lvl1pPr>
          </a:lstStyle>
          <a:p>
            <a:pPr>
              <a:defRPr/>
            </a:pPr>
            <a:fld id="{F34EF1FC-CC50-4711-94DF-866C11A46CA7}" type="slidenum">
              <a:rPr lang="de-DE"/>
              <a:pPr>
                <a:defRPr/>
              </a:pPr>
              <a:t>‹Nr.›</a:t>
            </a:fld>
            <a:endParaRPr lang="de-DE"/>
          </a:p>
        </p:txBody>
      </p:sp>
    </p:spTree>
    <p:extLst>
      <p:ext uri="{BB962C8B-B14F-4D97-AF65-F5344CB8AC3E}">
        <p14:creationId xmlns:p14="http://schemas.microsoft.com/office/powerpoint/2010/main" val="27717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r>
              <a:rPr lang="de-DE" smtClean="0"/>
              <a:t>Dez. 2012</a:t>
            </a:r>
            <a:endParaRPr lang="de-DE"/>
          </a:p>
        </p:txBody>
      </p:sp>
      <p:sp>
        <p:nvSpPr>
          <p:cNvPr id="5" name="Footer Placeholder 4"/>
          <p:cNvSpPr>
            <a:spLocks noGrp="1"/>
          </p:cNvSpPr>
          <p:nvPr>
            <p:ph type="ftr" sz="quarter" idx="11"/>
          </p:nvPr>
        </p:nvSpPr>
        <p:spPr/>
        <p:txBody>
          <a:bodyPr/>
          <a:lstStyle>
            <a:lvl1pPr>
              <a:defRPr/>
            </a:lvl1pPr>
          </a:lstStyle>
          <a:p>
            <a:pPr>
              <a:defRPr/>
            </a:pPr>
            <a:r>
              <a:rPr lang="de-DE" smtClean="0"/>
              <a:t>Medienbibliothek-islam.de_Setze dein Ziel im Leben</a:t>
            </a:r>
            <a:endParaRPr lang="de-DE"/>
          </a:p>
        </p:txBody>
      </p:sp>
      <p:sp>
        <p:nvSpPr>
          <p:cNvPr id="6" name="Slide Number Placeholder 5"/>
          <p:cNvSpPr>
            <a:spLocks noGrp="1"/>
          </p:cNvSpPr>
          <p:nvPr>
            <p:ph type="sldNum" sz="quarter" idx="12"/>
          </p:nvPr>
        </p:nvSpPr>
        <p:spPr/>
        <p:txBody>
          <a:bodyPr/>
          <a:lstStyle>
            <a:lvl1pPr>
              <a:defRPr/>
            </a:lvl1pPr>
          </a:lstStyle>
          <a:p>
            <a:pPr>
              <a:defRPr/>
            </a:pPr>
            <a:fld id="{FEC9D6D3-3A9C-494F-8CCA-6F55C1048C3B}" type="slidenum">
              <a:rPr lang="de-DE"/>
              <a:pPr>
                <a:defRPr/>
              </a:pPr>
              <a:t>‹Nr.›</a:t>
            </a:fld>
            <a:endParaRPr lang="de-DE"/>
          </a:p>
        </p:txBody>
      </p:sp>
    </p:spTree>
    <p:extLst>
      <p:ext uri="{BB962C8B-B14F-4D97-AF65-F5344CB8AC3E}">
        <p14:creationId xmlns:p14="http://schemas.microsoft.com/office/powerpoint/2010/main" val="25730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r>
              <a:rPr lang="de-DE" smtClean="0"/>
              <a:t>Dez. 2012</a:t>
            </a:r>
            <a:endParaRPr lang="de-DE"/>
          </a:p>
        </p:txBody>
      </p:sp>
      <p:sp>
        <p:nvSpPr>
          <p:cNvPr id="5" name="Footer Placeholder 4"/>
          <p:cNvSpPr>
            <a:spLocks noGrp="1"/>
          </p:cNvSpPr>
          <p:nvPr>
            <p:ph type="ftr" sz="quarter" idx="11"/>
          </p:nvPr>
        </p:nvSpPr>
        <p:spPr/>
        <p:txBody>
          <a:bodyPr/>
          <a:lstStyle>
            <a:lvl1pPr>
              <a:defRPr/>
            </a:lvl1pPr>
          </a:lstStyle>
          <a:p>
            <a:pPr>
              <a:defRPr/>
            </a:pPr>
            <a:r>
              <a:rPr lang="de-DE" smtClean="0"/>
              <a:t>Medienbibliothek-islam.de_Setze dein Ziel im Leben</a:t>
            </a:r>
            <a:endParaRPr lang="de-DE"/>
          </a:p>
        </p:txBody>
      </p:sp>
      <p:sp>
        <p:nvSpPr>
          <p:cNvPr id="6" name="Slide Number Placeholder 5"/>
          <p:cNvSpPr>
            <a:spLocks noGrp="1"/>
          </p:cNvSpPr>
          <p:nvPr>
            <p:ph type="sldNum" sz="quarter" idx="12"/>
          </p:nvPr>
        </p:nvSpPr>
        <p:spPr/>
        <p:txBody>
          <a:bodyPr/>
          <a:lstStyle>
            <a:lvl1pPr>
              <a:defRPr/>
            </a:lvl1pPr>
          </a:lstStyle>
          <a:p>
            <a:pPr>
              <a:defRPr/>
            </a:pPr>
            <a:fld id="{9B24167B-7467-4DAF-B631-AEFF1E73D188}" type="slidenum">
              <a:rPr lang="de-DE"/>
              <a:pPr>
                <a:defRPr/>
              </a:pPr>
              <a:t>‹Nr.›</a:t>
            </a:fld>
            <a:endParaRPr lang="de-DE"/>
          </a:p>
        </p:txBody>
      </p:sp>
    </p:spTree>
    <p:extLst>
      <p:ext uri="{BB962C8B-B14F-4D97-AF65-F5344CB8AC3E}">
        <p14:creationId xmlns:p14="http://schemas.microsoft.com/office/powerpoint/2010/main" val="3384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lvl1pPr>
              <a:defRPr/>
            </a:lvl1pPr>
          </a:lstStyle>
          <a:p>
            <a:pPr>
              <a:defRPr/>
            </a:pPr>
            <a:r>
              <a:rPr lang="de-DE" smtClean="0"/>
              <a:t>Dez. 2012</a:t>
            </a:r>
            <a:endParaRPr lang="de-DE"/>
          </a:p>
        </p:txBody>
      </p:sp>
      <p:sp>
        <p:nvSpPr>
          <p:cNvPr id="5" name="Footer Placeholder 4"/>
          <p:cNvSpPr>
            <a:spLocks noGrp="1"/>
          </p:cNvSpPr>
          <p:nvPr>
            <p:ph type="ftr" sz="quarter" idx="11"/>
          </p:nvPr>
        </p:nvSpPr>
        <p:spPr/>
        <p:txBody>
          <a:bodyPr/>
          <a:lstStyle>
            <a:lvl1pPr>
              <a:defRPr/>
            </a:lvl1pPr>
          </a:lstStyle>
          <a:p>
            <a:pPr>
              <a:defRPr/>
            </a:pPr>
            <a:r>
              <a:rPr lang="de-DE" smtClean="0"/>
              <a:t>Medienbibliothek-islam.de_Setze dein Ziel im Leben</a:t>
            </a:r>
            <a:endParaRPr lang="de-DE"/>
          </a:p>
        </p:txBody>
      </p:sp>
      <p:sp>
        <p:nvSpPr>
          <p:cNvPr id="6" name="Slide Number Placeholder 5"/>
          <p:cNvSpPr>
            <a:spLocks noGrp="1"/>
          </p:cNvSpPr>
          <p:nvPr>
            <p:ph type="sldNum" sz="quarter" idx="12"/>
          </p:nvPr>
        </p:nvSpPr>
        <p:spPr/>
        <p:txBody>
          <a:bodyPr/>
          <a:lstStyle>
            <a:lvl1pPr>
              <a:defRPr/>
            </a:lvl1pPr>
          </a:lstStyle>
          <a:p>
            <a:pPr>
              <a:defRPr/>
            </a:pPr>
            <a:fld id="{195924E4-CBFA-4A8A-A102-0A923097AEFB}" type="slidenum">
              <a:rPr lang="de-DE"/>
              <a:pPr>
                <a:defRPr/>
              </a:pPr>
              <a:t>‹Nr.›</a:t>
            </a:fld>
            <a:endParaRPr lang="de-DE"/>
          </a:p>
        </p:txBody>
      </p:sp>
    </p:spTree>
    <p:extLst>
      <p:ext uri="{BB962C8B-B14F-4D97-AF65-F5344CB8AC3E}">
        <p14:creationId xmlns:p14="http://schemas.microsoft.com/office/powerpoint/2010/main" val="138524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e Placeholder 3"/>
          <p:cNvSpPr>
            <a:spLocks noGrp="1"/>
          </p:cNvSpPr>
          <p:nvPr>
            <p:ph type="dt" sz="half" idx="15"/>
          </p:nvPr>
        </p:nvSpPr>
        <p:spPr/>
        <p:txBody>
          <a:bodyPr/>
          <a:lstStyle>
            <a:lvl1pPr>
              <a:defRPr/>
            </a:lvl1pPr>
          </a:lstStyle>
          <a:p>
            <a:pPr>
              <a:defRPr/>
            </a:pPr>
            <a:r>
              <a:rPr lang="de-DE" smtClean="0"/>
              <a:t>Dez. 2012</a:t>
            </a:r>
            <a:endParaRPr lang="de-DE"/>
          </a:p>
        </p:txBody>
      </p:sp>
      <p:sp>
        <p:nvSpPr>
          <p:cNvPr id="6" name="Footer Placeholder 4"/>
          <p:cNvSpPr>
            <a:spLocks noGrp="1"/>
          </p:cNvSpPr>
          <p:nvPr>
            <p:ph type="ftr" sz="quarter" idx="16"/>
          </p:nvPr>
        </p:nvSpPr>
        <p:spPr/>
        <p:txBody>
          <a:bodyPr/>
          <a:lstStyle>
            <a:lvl1pPr>
              <a:defRPr/>
            </a:lvl1pPr>
          </a:lstStyle>
          <a:p>
            <a:pPr>
              <a:defRPr/>
            </a:pPr>
            <a:r>
              <a:rPr lang="de-DE" smtClean="0"/>
              <a:t>Medienbibliothek-islam.de_Setze dein Ziel im Leben</a:t>
            </a:r>
            <a:endParaRPr lang="de-DE"/>
          </a:p>
        </p:txBody>
      </p:sp>
      <p:sp>
        <p:nvSpPr>
          <p:cNvPr id="7" name="Slide Number Placeholder 5"/>
          <p:cNvSpPr>
            <a:spLocks noGrp="1"/>
          </p:cNvSpPr>
          <p:nvPr>
            <p:ph type="sldNum" sz="quarter" idx="17"/>
          </p:nvPr>
        </p:nvSpPr>
        <p:spPr/>
        <p:txBody>
          <a:bodyPr/>
          <a:lstStyle>
            <a:lvl1pPr>
              <a:defRPr/>
            </a:lvl1pPr>
          </a:lstStyle>
          <a:p>
            <a:pPr>
              <a:defRPr/>
            </a:pPr>
            <a:fld id="{D40F15A3-7F50-41B9-B3EB-DEC254040DA2}" type="slidenum">
              <a:rPr lang="de-DE"/>
              <a:pPr>
                <a:defRPr/>
              </a:pPr>
              <a:t>‹Nr.›</a:t>
            </a:fld>
            <a:endParaRPr lang="de-DE"/>
          </a:p>
        </p:txBody>
      </p:sp>
    </p:spTree>
    <p:extLst>
      <p:ext uri="{BB962C8B-B14F-4D97-AF65-F5344CB8AC3E}">
        <p14:creationId xmlns:p14="http://schemas.microsoft.com/office/powerpoint/2010/main" val="160439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1" name="Content Placeholder 10"/>
          <p:cNvSpPr>
            <a:spLocks noGrp="1"/>
          </p:cNvSpPr>
          <p:nvPr>
            <p:ph sz="quarter" idx="13"/>
          </p:nvPr>
        </p:nvSpPr>
        <p:spPr>
          <a:xfrm>
            <a:off x="1298448" y="2944368"/>
            <a:ext cx="3227832" cy="277977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3"/>
          <p:cNvSpPr>
            <a:spLocks noGrp="1"/>
          </p:cNvSpPr>
          <p:nvPr>
            <p:ph type="dt" sz="half" idx="15"/>
          </p:nvPr>
        </p:nvSpPr>
        <p:spPr/>
        <p:txBody>
          <a:bodyPr/>
          <a:lstStyle>
            <a:lvl1pPr>
              <a:defRPr/>
            </a:lvl1pPr>
          </a:lstStyle>
          <a:p>
            <a:pPr>
              <a:defRPr/>
            </a:pPr>
            <a:r>
              <a:rPr lang="de-DE" smtClean="0"/>
              <a:t>Dez. 2012</a:t>
            </a:r>
            <a:endParaRPr lang="de-DE"/>
          </a:p>
        </p:txBody>
      </p:sp>
      <p:sp>
        <p:nvSpPr>
          <p:cNvPr id="8" name="Footer Placeholder 4"/>
          <p:cNvSpPr>
            <a:spLocks noGrp="1"/>
          </p:cNvSpPr>
          <p:nvPr>
            <p:ph type="ftr" sz="quarter" idx="16"/>
          </p:nvPr>
        </p:nvSpPr>
        <p:spPr/>
        <p:txBody>
          <a:bodyPr/>
          <a:lstStyle>
            <a:lvl1pPr>
              <a:defRPr/>
            </a:lvl1pPr>
          </a:lstStyle>
          <a:p>
            <a:pPr>
              <a:defRPr/>
            </a:pPr>
            <a:r>
              <a:rPr lang="de-DE" smtClean="0"/>
              <a:t>Medienbibliothek-islam.de_Setze dein Ziel im Leben</a:t>
            </a:r>
            <a:endParaRPr lang="de-DE"/>
          </a:p>
        </p:txBody>
      </p:sp>
      <p:sp>
        <p:nvSpPr>
          <p:cNvPr id="9" name="Slide Number Placeholder 5"/>
          <p:cNvSpPr>
            <a:spLocks noGrp="1"/>
          </p:cNvSpPr>
          <p:nvPr>
            <p:ph type="sldNum" sz="quarter" idx="17"/>
          </p:nvPr>
        </p:nvSpPr>
        <p:spPr/>
        <p:txBody>
          <a:bodyPr/>
          <a:lstStyle>
            <a:lvl1pPr>
              <a:defRPr/>
            </a:lvl1pPr>
          </a:lstStyle>
          <a:p>
            <a:pPr>
              <a:defRPr/>
            </a:pPr>
            <a:fld id="{DAD44F2B-3CCE-485D-B4C4-04CA7C174A04}" type="slidenum">
              <a:rPr lang="de-DE"/>
              <a:pPr>
                <a:defRPr/>
              </a:pPr>
              <a:t>‹Nr.›</a:t>
            </a:fld>
            <a:endParaRPr lang="de-DE"/>
          </a:p>
        </p:txBody>
      </p:sp>
    </p:spTree>
    <p:extLst>
      <p:ext uri="{BB962C8B-B14F-4D97-AF65-F5344CB8AC3E}">
        <p14:creationId xmlns:p14="http://schemas.microsoft.com/office/powerpoint/2010/main" val="33503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3"/>
          <p:cNvSpPr>
            <a:spLocks noGrp="1"/>
          </p:cNvSpPr>
          <p:nvPr>
            <p:ph type="dt" sz="half" idx="10"/>
          </p:nvPr>
        </p:nvSpPr>
        <p:spPr/>
        <p:txBody>
          <a:bodyPr/>
          <a:lstStyle>
            <a:lvl1pPr>
              <a:defRPr/>
            </a:lvl1pPr>
          </a:lstStyle>
          <a:p>
            <a:pPr>
              <a:defRPr/>
            </a:pPr>
            <a:r>
              <a:rPr lang="de-DE" smtClean="0"/>
              <a:t>Dez. 2012</a:t>
            </a:r>
            <a:endParaRPr lang="de-DE"/>
          </a:p>
        </p:txBody>
      </p:sp>
      <p:sp>
        <p:nvSpPr>
          <p:cNvPr id="4" name="Footer Placeholder 4"/>
          <p:cNvSpPr>
            <a:spLocks noGrp="1"/>
          </p:cNvSpPr>
          <p:nvPr>
            <p:ph type="ftr" sz="quarter" idx="11"/>
          </p:nvPr>
        </p:nvSpPr>
        <p:spPr/>
        <p:txBody>
          <a:bodyPr/>
          <a:lstStyle>
            <a:lvl1pPr>
              <a:defRPr/>
            </a:lvl1pPr>
          </a:lstStyle>
          <a:p>
            <a:pPr>
              <a:defRPr/>
            </a:pPr>
            <a:r>
              <a:rPr lang="de-DE" smtClean="0"/>
              <a:t>Medienbibliothek-islam.de_Setze dein Ziel im Leben</a:t>
            </a:r>
            <a:endParaRPr lang="de-DE"/>
          </a:p>
        </p:txBody>
      </p:sp>
      <p:sp>
        <p:nvSpPr>
          <p:cNvPr id="5" name="Slide Number Placeholder 5"/>
          <p:cNvSpPr>
            <a:spLocks noGrp="1"/>
          </p:cNvSpPr>
          <p:nvPr>
            <p:ph type="sldNum" sz="quarter" idx="12"/>
          </p:nvPr>
        </p:nvSpPr>
        <p:spPr/>
        <p:txBody>
          <a:bodyPr/>
          <a:lstStyle>
            <a:lvl1pPr>
              <a:defRPr/>
            </a:lvl1pPr>
          </a:lstStyle>
          <a:p>
            <a:pPr>
              <a:defRPr/>
            </a:pPr>
            <a:fld id="{620AF726-D1E6-4387-B60D-9AD07F136E4F}" type="slidenum">
              <a:rPr lang="de-DE"/>
              <a:pPr>
                <a:defRPr/>
              </a:pPr>
              <a:t>‹Nr.›</a:t>
            </a:fld>
            <a:endParaRPr lang="de-DE"/>
          </a:p>
        </p:txBody>
      </p:sp>
    </p:spTree>
    <p:extLst>
      <p:ext uri="{BB962C8B-B14F-4D97-AF65-F5344CB8AC3E}">
        <p14:creationId xmlns:p14="http://schemas.microsoft.com/office/powerpoint/2010/main" val="181407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de-DE" smtClean="0"/>
              <a:t>Dez. 2012</a:t>
            </a:r>
            <a:endParaRPr lang="de-DE"/>
          </a:p>
        </p:txBody>
      </p:sp>
      <p:sp>
        <p:nvSpPr>
          <p:cNvPr id="3" name="Footer Placeholder 4"/>
          <p:cNvSpPr>
            <a:spLocks noGrp="1"/>
          </p:cNvSpPr>
          <p:nvPr>
            <p:ph type="ftr" sz="quarter" idx="11"/>
          </p:nvPr>
        </p:nvSpPr>
        <p:spPr/>
        <p:txBody>
          <a:bodyPr/>
          <a:lstStyle>
            <a:lvl1pPr>
              <a:defRPr/>
            </a:lvl1pPr>
          </a:lstStyle>
          <a:p>
            <a:pPr>
              <a:defRPr/>
            </a:pPr>
            <a:r>
              <a:rPr lang="de-DE" smtClean="0"/>
              <a:t>Medienbibliothek-islam.de_Setze dein Ziel im Leben</a:t>
            </a:r>
            <a:endParaRPr lang="de-DE"/>
          </a:p>
        </p:txBody>
      </p:sp>
      <p:sp>
        <p:nvSpPr>
          <p:cNvPr id="4" name="Slide Number Placeholder 5"/>
          <p:cNvSpPr>
            <a:spLocks noGrp="1"/>
          </p:cNvSpPr>
          <p:nvPr>
            <p:ph type="sldNum" sz="quarter" idx="12"/>
          </p:nvPr>
        </p:nvSpPr>
        <p:spPr/>
        <p:txBody>
          <a:bodyPr/>
          <a:lstStyle>
            <a:lvl1pPr>
              <a:defRPr/>
            </a:lvl1pPr>
          </a:lstStyle>
          <a:p>
            <a:pPr>
              <a:defRPr/>
            </a:pPr>
            <a:fld id="{164F84CB-A64C-48C8-9671-D71E71C6FD72}" type="slidenum">
              <a:rPr lang="de-DE"/>
              <a:pPr>
                <a:defRPr/>
              </a:pPr>
              <a:t>‹Nr.›</a:t>
            </a:fld>
            <a:endParaRPr lang="de-DE"/>
          </a:p>
        </p:txBody>
      </p:sp>
    </p:spTree>
    <p:extLst>
      <p:ext uri="{BB962C8B-B14F-4D97-AF65-F5344CB8AC3E}">
        <p14:creationId xmlns:p14="http://schemas.microsoft.com/office/powerpoint/2010/main" val="158549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de-DE" smtClean="0"/>
              <a:t>Titelmasterformat durch Klicken bearbeiten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r>
              <a:rPr lang="de-DE" smtClean="0"/>
              <a:t>Dez. 2012</a:t>
            </a:r>
            <a:endParaRPr lang="de-DE"/>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r>
              <a:rPr lang="de-DE" smtClean="0"/>
              <a:t>Medienbibliothek-islam.de_Setze dein Ziel im Leben</a:t>
            </a:r>
            <a:endParaRPr lang="de-DE"/>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80562917-8B96-4500-A068-277B8CC36B71}" type="slidenum">
              <a:rPr lang="de-DE"/>
              <a:pPr>
                <a:defRPr/>
              </a:pPr>
              <a:t>‹Nr.›</a:t>
            </a:fld>
            <a:endParaRPr lang="de-DE"/>
          </a:p>
        </p:txBody>
      </p:sp>
    </p:spTree>
    <p:extLst>
      <p:ext uri="{BB962C8B-B14F-4D97-AF65-F5344CB8AC3E}">
        <p14:creationId xmlns:p14="http://schemas.microsoft.com/office/powerpoint/2010/main" val="32883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r>
              <a:rPr lang="de-DE" smtClean="0"/>
              <a:t>Dez. 2012</a:t>
            </a:r>
            <a:endParaRPr lang="de-DE"/>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r>
              <a:rPr lang="de-DE" smtClean="0"/>
              <a:t>Medienbibliothek-islam.de_Setze dein Ziel im Leben</a:t>
            </a:r>
            <a:endParaRPr lang="de-DE"/>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348D3858-E3E1-4996-A995-1436B0703DBB}" type="slidenum">
              <a:rPr lang="de-DE"/>
              <a:pPr>
                <a:defRPr/>
              </a:pPr>
              <a:t>‹Nr.›</a:t>
            </a:fld>
            <a:endParaRPr lang="de-DE"/>
          </a:p>
        </p:txBody>
      </p:sp>
    </p:spTree>
    <p:extLst>
      <p:ext uri="{BB962C8B-B14F-4D97-AF65-F5344CB8AC3E}">
        <p14:creationId xmlns:p14="http://schemas.microsoft.com/office/powerpoint/2010/main" val="129889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F388"/>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35"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smtClean="0">
                <a:solidFill>
                  <a:schemeClr val="tx2"/>
                </a:solidFill>
                <a:latin typeface="Rage Italic" pitchFamily="66" charset="0"/>
              </a:defRPr>
            </a:lvl1pPr>
          </a:lstStyle>
          <a:p>
            <a:pPr>
              <a:defRPr/>
            </a:pPr>
            <a:r>
              <a:rPr lang="de-DE" smtClean="0"/>
              <a:t>Dez. 2012</a:t>
            </a:r>
            <a:endParaRPr lang="de-DE"/>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smtClean="0">
                <a:solidFill>
                  <a:schemeClr val="tx2"/>
                </a:solidFill>
                <a:latin typeface="Rage Italic" pitchFamily="66" charset="0"/>
              </a:defRPr>
            </a:lvl1pPr>
          </a:lstStyle>
          <a:p>
            <a:pPr>
              <a:defRPr/>
            </a:pPr>
            <a:r>
              <a:rPr lang="de-DE" smtClean="0"/>
              <a:t>Medienbibliothek-islam.de_Setze dein Ziel im Leben</a:t>
            </a:r>
            <a:endParaRPr lang="de-DE"/>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smtClean="0">
                <a:solidFill>
                  <a:schemeClr val="tx2"/>
                </a:solidFill>
                <a:latin typeface="Rage Italic" pitchFamily="66" charset="0"/>
              </a:defRPr>
            </a:lvl1pPr>
          </a:lstStyle>
          <a:p>
            <a:pPr>
              <a:defRPr/>
            </a:pPr>
            <a:fld id="{ECC477D3-37C6-43A3-8A35-9F408BDECE37}" type="slidenum">
              <a:rPr lang="de-DE"/>
              <a:pPr>
                <a:defRPr/>
              </a:pPr>
              <a:t>‹Nr.›</a:t>
            </a:fld>
            <a:endParaRPr lang="de-DE"/>
          </a:p>
        </p:txBody>
      </p:sp>
      <p:pic>
        <p:nvPicPr>
          <p:cNvPr id="15"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0163" y="-26988"/>
            <a:ext cx="9205913"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95" r:id="rId1"/>
    <p:sldLayoutId id="2147483687" r:id="rId2"/>
    <p:sldLayoutId id="2147483688" r:id="rId3"/>
    <p:sldLayoutId id="2147483689" r:id="rId4"/>
    <p:sldLayoutId id="2147483690" r:id="rId5"/>
    <p:sldLayoutId id="2147483691" r:id="rId6"/>
    <p:sldLayoutId id="2147483692" r:id="rId7"/>
    <p:sldLayoutId id="2147483696" r:id="rId8"/>
    <p:sldLayoutId id="2147483697" r:id="rId9"/>
    <p:sldLayoutId id="2147483693" r:id="rId10"/>
    <p:sldLayoutId id="2147483694" r:id="rId11"/>
  </p:sldLayoutIdLst>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nstantia" pitchFamily="18" charset="0"/>
        </a:defRPr>
      </a:lvl2pPr>
      <a:lvl3pPr algn="ctr" rtl="0" fontAlgn="base">
        <a:spcBef>
          <a:spcPct val="0"/>
        </a:spcBef>
        <a:spcAft>
          <a:spcPct val="0"/>
        </a:spcAft>
        <a:defRPr sz="4400">
          <a:solidFill>
            <a:schemeClr val="tx1"/>
          </a:solidFill>
          <a:latin typeface="Constantia" pitchFamily="18" charset="0"/>
        </a:defRPr>
      </a:lvl3pPr>
      <a:lvl4pPr algn="ctr" rtl="0" fontAlgn="base">
        <a:spcBef>
          <a:spcPct val="0"/>
        </a:spcBef>
        <a:spcAft>
          <a:spcPct val="0"/>
        </a:spcAft>
        <a:defRPr sz="4400">
          <a:solidFill>
            <a:schemeClr val="tx1"/>
          </a:solidFill>
          <a:latin typeface="Constantia" pitchFamily="18" charset="0"/>
        </a:defRPr>
      </a:lvl4pPr>
      <a:lvl5pPr algn="ctr" rtl="0" fontAlgn="base">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fontAlgn="base">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fontAlgn="base">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slam-leben.d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27200" y="1795463"/>
            <a:ext cx="5722938" cy="1827212"/>
          </a:xfrm>
        </p:spPr>
        <p:txBody>
          <a:bodyPr/>
          <a:lstStyle/>
          <a:p>
            <a:r>
              <a:rPr lang="de-DE" altLang="de-DE" dirty="0" smtClean="0"/>
              <a:t>Setze </a:t>
            </a:r>
            <a:r>
              <a:rPr lang="de-DE" altLang="de-DE" dirty="0" smtClean="0"/>
              <a:t>dein Ziel im Leben</a:t>
            </a:r>
          </a:p>
        </p:txBody>
      </p:sp>
      <p:sp>
        <p:nvSpPr>
          <p:cNvPr id="5123" name="Rectangle 3"/>
          <p:cNvSpPr>
            <a:spLocks noGrp="1" noChangeArrowheads="1"/>
          </p:cNvSpPr>
          <p:nvPr>
            <p:ph type="subTitle" idx="1"/>
          </p:nvPr>
        </p:nvSpPr>
        <p:spPr>
          <a:xfrm>
            <a:off x="1258888" y="3573463"/>
            <a:ext cx="6400800" cy="1219200"/>
          </a:xfrm>
        </p:spPr>
        <p:txBody>
          <a:bodyPr/>
          <a:lstStyle/>
          <a:p>
            <a:r>
              <a:rPr lang="de-DE" altLang="de-DE" b="1" dirty="0" smtClean="0"/>
              <a:t>Wir wollen uns von den Fesseln lösen!</a:t>
            </a:r>
          </a:p>
        </p:txBody>
      </p:sp>
      <p:pic>
        <p:nvPicPr>
          <p:cNvPr id="5124" name="Picture 5" descr="1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3860800"/>
            <a:ext cx="25527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2411760" y="1268760"/>
            <a:ext cx="4464496" cy="461665"/>
          </a:xfrm>
          <a:prstGeom prst="rect">
            <a:avLst/>
          </a:prstGeom>
          <a:noFill/>
        </p:spPr>
        <p:txBody>
          <a:bodyPr wrap="square" rtlCol="0">
            <a:spAutoFit/>
          </a:bodyPr>
          <a:lstStyle/>
          <a:p>
            <a:pPr algn="ctr"/>
            <a:r>
              <a:rPr lang="de-DE" sz="2400" b="1" dirty="0" smtClean="0">
                <a:solidFill>
                  <a:srgbClr val="FB6D00"/>
                </a:solidFill>
                <a:latin typeface="Helvetica" panose="020B0604020202020204" pitchFamily="34" charset="0"/>
                <a:cs typeface="Helvetica" panose="020B0604020202020204" pitchFamily="34" charset="0"/>
              </a:rPr>
              <a:t>Medienbibliothek-islam.de</a:t>
            </a:r>
            <a:endParaRPr lang="de-DE" sz="2400" b="1" dirty="0">
              <a:solidFill>
                <a:srgbClr val="FB6D00"/>
              </a:solidFill>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DE" altLang="de-DE" smtClean="0"/>
              <a:t>Voraussetzungen</a:t>
            </a:r>
          </a:p>
        </p:txBody>
      </p:sp>
      <p:sp>
        <p:nvSpPr>
          <p:cNvPr id="9219" name="Rectangle 3"/>
          <p:cNvSpPr>
            <a:spLocks noGrp="1" noChangeArrowheads="1"/>
          </p:cNvSpPr>
          <p:nvPr>
            <p:ph idx="1"/>
          </p:nvPr>
        </p:nvSpPr>
        <p:spPr>
          <a:xfrm>
            <a:off x="1258888" y="1989138"/>
            <a:ext cx="6626225" cy="3733800"/>
          </a:xfrm>
        </p:spPr>
        <p:txBody>
          <a:bodyPr rtlCol="0">
            <a:normAutofit fontScale="70000" lnSpcReduction="20000"/>
          </a:bodyPr>
          <a:lstStyle/>
          <a:p>
            <a:pPr marL="0" indent="0" algn="ctr" fontAlgn="auto">
              <a:lnSpc>
                <a:spcPct val="120000"/>
              </a:lnSpc>
              <a:spcAft>
                <a:spcPts val="0"/>
              </a:spcAft>
              <a:buFont typeface="Brush Script MT" pitchFamily="66" charset="0"/>
              <a:buNone/>
              <a:defRPr/>
            </a:pPr>
            <a:r>
              <a:rPr lang="de-DE" sz="2800" dirty="0">
                <a:solidFill>
                  <a:schemeClr val="accent1"/>
                </a:solidFill>
              </a:rPr>
              <a:t>Voraussetzungen bei der Bestimmung der </a:t>
            </a:r>
            <a:r>
              <a:rPr lang="de-DE" sz="2800" dirty="0" smtClean="0">
                <a:solidFill>
                  <a:schemeClr val="accent1"/>
                </a:solidFill>
              </a:rPr>
              <a:t>Ziele</a:t>
            </a:r>
            <a:r>
              <a:rPr lang="de-DE" sz="2800" dirty="0" smtClean="0">
                <a:solidFill>
                  <a:schemeClr val="tx2"/>
                </a:solidFill>
              </a:rPr>
              <a:t>:</a:t>
            </a:r>
          </a:p>
          <a:p>
            <a:pPr marL="514350" indent="-514350" algn="just" fontAlgn="auto">
              <a:lnSpc>
                <a:spcPct val="120000"/>
              </a:lnSpc>
              <a:spcAft>
                <a:spcPts val="0"/>
              </a:spcAft>
              <a:buFont typeface="+mj-lt"/>
              <a:buAutoNum type="arabicPeriod"/>
              <a:defRPr/>
            </a:pPr>
            <a:r>
              <a:rPr lang="de-DE" sz="2800" dirty="0" smtClean="0"/>
              <a:t>Dein </a:t>
            </a:r>
            <a:r>
              <a:rPr lang="de-DE" sz="2800" dirty="0"/>
              <a:t>Ziel sollte </a:t>
            </a:r>
            <a:r>
              <a:rPr lang="de-DE" sz="2800" b="1" dirty="0" smtClean="0"/>
              <a:t>klar </a:t>
            </a:r>
            <a:r>
              <a:rPr lang="de-DE" sz="2800" b="1" dirty="0"/>
              <a:t>und  genau definiert </a:t>
            </a:r>
            <a:r>
              <a:rPr lang="de-DE" sz="2800" dirty="0"/>
              <a:t>und messbar sein, also nicht rätselhaft.</a:t>
            </a:r>
          </a:p>
          <a:p>
            <a:pPr marL="514350" indent="-514350" algn="just" fontAlgn="auto">
              <a:lnSpc>
                <a:spcPct val="120000"/>
              </a:lnSpc>
              <a:spcAft>
                <a:spcPts val="0"/>
              </a:spcAft>
              <a:buFont typeface="+mj-lt"/>
              <a:buAutoNum type="arabicPeriod"/>
              <a:defRPr/>
            </a:pPr>
            <a:r>
              <a:rPr lang="de-DE" sz="2800" dirty="0" smtClean="0"/>
              <a:t>Das </a:t>
            </a:r>
            <a:r>
              <a:rPr lang="de-DE" sz="2800" dirty="0"/>
              <a:t>Ziel sollte hochgesteckt, aber doch </a:t>
            </a:r>
            <a:r>
              <a:rPr lang="de-DE" sz="2800" b="1" dirty="0"/>
              <a:t>realistisch</a:t>
            </a:r>
            <a:r>
              <a:rPr lang="de-DE" sz="2800" dirty="0"/>
              <a:t> sein.</a:t>
            </a:r>
          </a:p>
          <a:p>
            <a:pPr marL="514350" indent="-514350" algn="just" fontAlgn="auto">
              <a:lnSpc>
                <a:spcPct val="120000"/>
              </a:lnSpc>
              <a:spcAft>
                <a:spcPts val="0"/>
              </a:spcAft>
              <a:buFont typeface="+mj-lt"/>
              <a:buAutoNum type="arabicPeriod"/>
              <a:defRPr/>
            </a:pPr>
            <a:r>
              <a:rPr lang="de-DE" sz="2800" dirty="0" smtClean="0"/>
              <a:t>Das </a:t>
            </a:r>
            <a:r>
              <a:rPr lang="de-DE" sz="2800" dirty="0"/>
              <a:t>Ziel sollte nicht nur für mich, sondern </a:t>
            </a:r>
            <a:r>
              <a:rPr lang="de-DE" sz="2800" b="1" dirty="0"/>
              <a:t>auch für die Gesellschaft</a:t>
            </a:r>
            <a:r>
              <a:rPr lang="de-DE" sz="2800" dirty="0"/>
              <a:t>, das Land und die Muslime nützlich sein. Denn ein Ziel, das sich nur an das Ich richtet, ist ein kurzes Ziel. </a:t>
            </a:r>
          </a:p>
          <a:p>
            <a:pPr marL="514350" indent="-514350" algn="just" fontAlgn="auto">
              <a:lnSpc>
                <a:spcPct val="120000"/>
              </a:lnSpc>
              <a:spcAft>
                <a:spcPts val="0"/>
              </a:spcAft>
              <a:buFont typeface="+mj-lt"/>
              <a:buAutoNum type="arabicPeriod"/>
              <a:defRPr/>
            </a:pPr>
            <a:r>
              <a:rPr lang="de-DE" sz="2800" dirty="0" smtClean="0"/>
              <a:t>Du </a:t>
            </a:r>
            <a:r>
              <a:rPr lang="de-DE" sz="2800" dirty="0"/>
              <a:t>sollst an </a:t>
            </a:r>
            <a:r>
              <a:rPr lang="de-DE" sz="2800" dirty="0" smtClean="0"/>
              <a:t>dein </a:t>
            </a:r>
            <a:r>
              <a:rPr lang="de-DE" sz="2800" dirty="0"/>
              <a:t>Ziel </a:t>
            </a:r>
            <a:r>
              <a:rPr lang="de-DE" sz="2800" b="1" dirty="0"/>
              <a:t>fest glauben</a:t>
            </a:r>
            <a:r>
              <a:rPr lang="de-DE" sz="2800" dirty="0"/>
              <a:t>. Dieser Glaube soll deinen Sinn </a:t>
            </a:r>
            <a:r>
              <a:rPr lang="de-DE" sz="2800" dirty="0" smtClean="0"/>
              <a:t>und </a:t>
            </a:r>
            <a:r>
              <a:rPr lang="de-DE" sz="2800" dirty="0"/>
              <a:t>deine Fähigkeiten erfüllen.</a:t>
            </a:r>
          </a:p>
        </p:txBody>
      </p:sp>
      <p:sp>
        <p:nvSpPr>
          <p:cNvPr id="14340"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14341"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DE" altLang="de-DE" sz="2800" smtClean="0"/>
              <a:t>Eigenschaften um dein Ziel zu erreichen?</a:t>
            </a:r>
          </a:p>
        </p:txBody>
      </p:sp>
      <p:sp>
        <p:nvSpPr>
          <p:cNvPr id="15363" name="Rectangle 4"/>
          <p:cNvSpPr>
            <a:spLocks noGrp="1" noChangeArrowheads="1"/>
          </p:cNvSpPr>
          <p:nvPr>
            <p:ph idx="1"/>
          </p:nvPr>
        </p:nvSpPr>
        <p:spPr>
          <a:xfrm>
            <a:off x="1258888" y="1916113"/>
            <a:ext cx="6553200" cy="3806825"/>
          </a:xfrm>
        </p:spPr>
        <p:txBody>
          <a:bodyPr/>
          <a:lstStyle/>
          <a:p>
            <a:pPr algn="just">
              <a:lnSpc>
                <a:spcPct val="80000"/>
              </a:lnSpc>
              <a:buFont typeface="Constantia" pitchFamily="18" charset="0"/>
              <a:buAutoNum type="arabicPeriod"/>
            </a:pPr>
            <a:r>
              <a:rPr lang="de-DE" altLang="de-DE" sz="2200" b="1" smtClean="0"/>
              <a:t>Hoffnung und Optimismus</a:t>
            </a:r>
          </a:p>
          <a:p>
            <a:pPr algn="just">
              <a:lnSpc>
                <a:spcPct val="80000"/>
              </a:lnSpc>
              <a:buFont typeface="Constantia" pitchFamily="18" charset="0"/>
              <a:buAutoNum type="arabicPeriod"/>
            </a:pPr>
            <a:r>
              <a:rPr lang="de-DE" altLang="de-DE" sz="2200" b="1" smtClean="0"/>
              <a:t>Geduld</a:t>
            </a:r>
          </a:p>
          <a:p>
            <a:pPr algn="just">
              <a:lnSpc>
                <a:spcPct val="80000"/>
              </a:lnSpc>
              <a:buFont typeface="Constantia" pitchFamily="18" charset="0"/>
              <a:buAutoNum type="arabicPeriod"/>
            </a:pPr>
            <a:r>
              <a:rPr lang="de-DE" altLang="de-DE" sz="2200" b="1" smtClean="0"/>
              <a:t>Bemühung</a:t>
            </a:r>
          </a:p>
          <a:p>
            <a:pPr algn="just">
              <a:lnSpc>
                <a:spcPct val="80000"/>
              </a:lnSpc>
              <a:buFont typeface="Constantia" pitchFamily="18" charset="0"/>
              <a:buAutoNum type="arabicPeriod"/>
            </a:pPr>
            <a:r>
              <a:rPr lang="de-DE" altLang="de-DE" sz="2200" b="1" smtClean="0"/>
              <a:t>Ziel </a:t>
            </a:r>
            <a:r>
              <a:rPr lang="de-DE" altLang="de-DE" sz="2200" smtClean="0"/>
              <a:t>ohne Fleiß = Träume </a:t>
            </a:r>
          </a:p>
          <a:p>
            <a:pPr algn="just">
              <a:lnSpc>
                <a:spcPct val="80000"/>
              </a:lnSpc>
              <a:buFont typeface="Constantia" pitchFamily="18" charset="0"/>
              <a:buAutoNum type="arabicPeriod"/>
            </a:pPr>
            <a:r>
              <a:rPr lang="de-DE" altLang="de-DE" sz="2200" b="1" smtClean="0"/>
              <a:t>Fleiß</a:t>
            </a:r>
            <a:r>
              <a:rPr lang="de-DE" altLang="de-DE" sz="2200" smtClean="0"/>
              <a:t> ohne Ziel= Zeitverschwendung </a:t>
            </a:r>
          </a:p>
          <a:p>
            <a:pPr algn="just">
              <a:lnSpc>
                <a:spcPct val="80000"/>
              </a:lnSpc>
              <a:buFont typeface="Constantia" pitchFamily="18" charset="0"/>
              <a:buAutoNum type="arabicPeriod"/>
            </a:pPr>
            <a:r>
              <a:rPr lang="de-DE" altLang="de-DE" sz="2200" b="1" smtClean="0"/>
              <a:t>Ziel und Fleiß </a:t>
            </a:r>
            <a:r>
              <a:rPr lang="de-DE" altLang="de-DE" sz="2200" smtClean="0"/>
              <a:t>= Du kannst das Leben verändern!</a:t>
            </a:r>
          </a:p>
          <a:p>
            <a:pPr algn="just">
              <a:lnSpc>
                <a:spcPct val="80000"/>
              </a:lnSpc>
              <a:buFont typeface="Constantia" pitchFamily="18" charset="0"/>
              <a:buAutoNum type="arabicPeriod"/>
            </a:pPr>
            <a:r>
              <a:rPr lang="de-DE" altLang="de-DE" sz="2200" b="1" smtClean="0"/>
              <a:t>Die Fähigkeit</a:t>
            </a:r>
            <a:r>
              <a:rPr lang="de-DE" altLang="de-DE" sz="2200" smtClean="0"/>
              <a:t>, dir die Einzelheiten des Zieles vorzustellen Du musst geistig fähig sein, </a:t>
            </a:r>
            <a:r>
              <a:rPr lang="de-DE" altLang="de-DE" sz="2200" b="1" smtClean="0"/>
              <a:t>von deinem Ziel zu träumen</a:t>
            </a:r>
            <a:r>
              <a:rPr lang="de-DE" altLang="de-DE" sz="2200" smtClean="0"/>
              <a:t>. </a:t>
            </a:r>
          </a:p>
          <a:p>
            <a:pPr algn="just">
              <a:lnSpc>
                <a:spcPct val="80000"/>
              </a:lnSpc>
              <a:buFont typeface="Constantia" pitchFamily="18" charset="0"/>
              <a:buAutoNum type="arabicPeriod"/>
            </a:pPr>
            <a:r>
              <a:rPr lang="de-DE" altLang="de-DE" sz="2200" b="1" smtClean="0"/>
              <a:t>Vertrauen auf Allah (t)</a:t>
            </a:r>
            <a:endParaRPr lang="de-DE" altLang="de-DE" sz="2200" smtClean="0"/>
          </a:p>
        </p:txBody>
      </p:sp>
      <p:sp>
        <p:nvSpPr>
          <p:cNvPr id="15364"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15365"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rmAutofit fontScale="90000"/>
          </a:bodyPr>
          <a:lstStyle/>
          <a:p>
            <a:pPr fontAlgn="auto">
              <a:spcAft>
                <a:spcPts val="0"/>
              </a:spcAft>
              <a:defRPr/>
            </a:pPr>
            <a:r>
              <a:rPr lang="de-DE" sz="5000" dirty="0"/>
              <a:t>Wie erreiche ich </a:t>
            </a:r>
            <a:r>
              <a:rPr lang="de-DE" sz="5000" dirty="0" smtClean="0"/>
              <a:t/>
            </a:r>
            <a:br>
              <a:rPr lang="de-DE" sz="5000" dirty="0" smtClean="0"/>
            </a:br>
            <a:r>
              <a:rPr lang="de-DE" sz="5000" dirty="0" smtClean="0"/>
              <a:t>mein </a:t>
            </a:r>
            <a:r>
              <a:rPr lang="de-DE" sz="5000" dirty="0"/>
              <a:t>Ziel?</a:t>
            </a:r>
          </a:p>
        </p:txBody>
      </p:sp>
      <p:sp>
        <p:nvSpPr>
          <p:cNvPr id="12291" name="Rectangle 3"/>
          <p:cNvSpPr>
            <a:spLocks noGrp="1" noChangeArrowheads="1"/>
          </p:cNvSpPr>
          <p:nvPr>
            <p:ph idx="1"/>
          </p:nvPr>
        </p:nvSpPr>
        <p:spPr>
          <a:xfrm>
            <a:off x="1116013" y="1989138"/>
            <a:ext cx="7056437" cy="3733800"/>
          </a:xfrm>
        </p:spPr>
        <p:txBody>
          <a:bodyPr rtlCol="0">
            <a:normAutofit fontScale="85000" lnSpcReduction="10000"/>
          </a:bodyPr>
          <a:lstStyle/>
          <a:p>
            <a:pPr marL="274320" indent="-274320" algn="just" fontAlgn="auto">
              <a:lnSpc>
                <a:spcPct val="110000"/>
              </a:lnSpc>
              <a:spcAft>
                <a:spcPts val="0"/>
              </a:spcAft>
              <a:buFont typeface="Wingdings" pitchFamily="2" charset="2"/>
              <a:buChar char="Ø"/>
              <a:defRPr/>
            </a:pPr>
            <a:r>
              <a:rPr lang="de-DE" dirty="0"/>
              <a:t>Hole ein </a:t>
            </a:r>
            <a:r>
              <a:rPr lang="de-DE" b="1" dirty="0"/>
              <a:t>Blatt Papier und einen Stift </a:t>
            </a:r>
            <a:r>
              <a:rPr lang="de-DE" dirty="0"/>
              <a:t>und gehe zu einem ruhigen Ort, wo du alleine sein kannst.  Schreibe alle deine Träume auf, die du erreichen möchtest. </a:t>
            </a:r>
          </a:p>
          <a:p>
            <a:pPr marL="274320" indent="-274320" algn="just" fontAlgn="auto">
              <a:lnSpc>
                <a:spcPct val="110000"/>
              </a:lnSpc>
              <a:spcAft>
                <a:spcPts val="0"/>
              </a:spcAft>
              <a:buFont typeface="Wingdings" pitchFamily="2" charset="2"/>
              <a:buChar char="Ø"/>
              <a:defRPr/>
            </a:pPr>
            <a:r>
              <a:rPr lang="de-DE" dirty="0"/>
              <a:t>Bist du damit fertig, dann schreibe  eine Liste mit </a:t>
            </a:r>
            <a:r>
              <a:rPr lang="de-DE" b="1" dirty="0"/>
              <a:t>deinen Stärken und deinen Schwächen, </a:t>
            </a:r>
            <a:r>
              <a:rPr lang="de-DE" b="1" dirty="0" smtClean="0"/>
              <a:t>sowie deiner </a:t>
            </a:r>
            <a:r>
              <a:rPr lang="de-DE" b="1" dirty="0"/>
              <a:t>Träume</a:t>
            </a:r>
            <a:r>
              <a:rPr lang="de-DE" dirty="0"/>
              <a:t>, dann verknüpfe sie miteinander</a:t>
            </a:r>
            <a:r>
              <a:rPr lang="de-DE" dirty="0" smtClean="0"/>
              <a:t>.</a:t>
            </a:r>
            <a:r>
              <a:rPr lang="de-DE" dirty="0"/>
              <a:t> </a:t>
            </a:r>
            <a:r>
              <a:rPr lang="de-DE" dirty="0" smtClean="0"/>
              <a:t>Wichtig: Sei </a:t>
            </a:r>
            <a:r>
              <a:rPr lang="de-DE" dirty="0"/>
              <a:t>ehrlich mit dir </a:t>
            </a:r>
            <a:r>
              <a:rPr lang="de-DE" dirty="0" smtClean="0"/>
              <a:t>selbst!</a:t>
            </a:r>
            <a:endParaRPr lang="de-DE" dirty="0"/>
          </a:p>
          <a:p>
            <a:pPr marL="274320" indent="-274320" algn="just" fontAlgn="auto">
              <a:lnSpc>
                <a:spcPct val="110000"/>
              </a:lnSpc>
              <a:spcAft>
                <a:spcPts val="0"/>
              </a:spcAft>
              <a:buFont typeface="Wingdings" pitchFamily="2" charset="2"/>
              <a:buChar char="Ø"/>
              <a:defRPr/>
            </a:pPr>
            <a:r>
              <a:rPr lang="de-DE" dirty="0"/>
              <a:t>Nimm das Blatt und geh zu einem Menschen, dessen Fähigkeiten und Erfahrungen du vertraust, zu einem, der dich liebt. Frag ihn nach </a:t>
            </a:r>
            <a:r>
              <a:rPr lang="de-DE" b="1" dirty="0"/>
              <a:t>seiner Meinung </a:t>
            </a:r>
            <a:r>
              <a:rPr lang="de-DE" dirty="0"/>
              <a:t>zu dem, was du geschrieben hast, damit du aus </a:t>
            </a:r>
            <a:r>
              <a:rPr lang="de-DE" dirty="0" smtClean="0"/>
              <a:t>seiner Erfahrung </a:t>
            </a:r>
            <a:r>
              <a:rPr lang="de-DE" dirty="0"/>
              <a:t>lernst. </a:t>
            </a:r>
          </a:p>
          <a:p>
            <a:pPr marL="274320" indent="-274320" fontAlgn="auto">
              <a:lnSpc>
                <a:spcPct val="80000"/>
              </a:lnSpc>
              <a:spcAft>
                <a:spcPts val="0"/>
              </a:spcAft>
              <a:defRPr/>
            </a:pPr>
            <a:endParaRPr lang="de-DE" dirty="0"/>
          </a:p>
        </p:txBody>
      </p:sp>
      <p:sp>
        <p:nvSpPr>
          <p:cNvPr id="16388"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16389"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DE" altLang="de-DE" sz="4000" smtClean="0"/>
              <a:t>Schritte im Überblick</a:t>
            </a:r>
          </a:p>
        </p:txBody>
      </p:sp>
      <p:sp>
        <p:nvSpPr>
          <p:cNvPr id="13315" name="Rectangle 3"/>
          <p:cNvSpPr>
            <a:spLocks noGrp="1" noChangeArrowheads="1"/>
          </p:cNvSpPr>
          <p:nvPr>
            <p:ph idx="1"/>
          </p:nvPr>
        </p:nvSpPr>
        <p:spPr/>
        <p:txBody>
          <a:bodyPr rtlCol="0">
            <a:normAutofit lnSpcReduction="10000"/>
          </a:bodyPr>
          <a:lstStyle/>
          <a:p>
            <a:pPr marL="0" indent="0" algn="ctr" fontAlgn="auto">
              <a:spcAft>
                <a:spcPts val="0"/>
              </a:spcAft>
              <a:buFont typeface="Brush Script MT" pitchFamily="66" charset="0"/>
              <a:buNone/>
              <a:defRPr/>
            </a:pPr>
            <a:r>
              <a:rPr lang="de-DE" dirty="0">
                <a:solidFill>
                  <a:schemeClr val="accent1"/>
                </a:solidFill>
              </a:rPr>
              <a:t>Hier sind noch einmal alle Schritte der Reihenfolge nach: </a:t>
            </a:r>
            <a:endParaRPr lang="de-DE" dirty="0" smtClean="0">
              <a:solidFill>
                <a:schemeClr val="accent1"/>
              </a:solidFill>
            </a:endParaRPr>
          </a:p>
          <a:p>
            <a:pPr marL="0" indent="0" algn="ctr" fontAlgn="auto">
              <a:spcAft>
                <a:spcPts val="0"/>
              </a:spcAft>
              <a:buFont typeface="Brush Script MT" pitchFamily="66" charset="0"/>
              <a:buNone/>
              <a:defRPr/>
            </a:pPr>
            <a:endParaRPr lang="de-DE" dirty="0" smtClean="0">
              <a:solidFill>
                <a:schemeClr val="tx2"/>
              </a:solidFill>
            </a:endParaRPr>
          </a:p>
          <a:p>
            <a:pPr marL="457200" indent="-457200" fontAlgn="auto">
              <a:spcAft>
                <a:spcPts val="0"/>
              </a:spcAft>
              <a:buFont typeface="+mj-lt"/>
              <a:buAutoNum type="arabicPeriod"/>
              <a:defRPr/>
            </a:pPr>
            <a:r>
              <a:rPr lang="de-DE" dirty="0" smtClean="0"/>
              <a:t>Aufsuchen </a:t>
            </a:r>
            <a:r>
              <a:rPr lang="de-DE" dirty="0"/>
              <a:t>eines ruhigen Ortes.  </a:t>
            </a:r>
          </a:p>
          <a:p>
            <a:pPr marL="457200" indent="-457200" fontAlgn="auto">
              <a:spcAft>
                <a:spcPts val="0"/>
              </a:spcAft>
              <a:buFont typeface="+mj-lt"/>
              <a:buAutoNum type="arabicPeriod"/>
              <a:defRPr/>
            </a:pPr>
            <a:r>
              <a:rPr lang="de-DE" dirty="0"/>
              <a:t>Aufschreiben der Stärken, Schwächen und Träume. </a:t>
            </a:r>
          </a:p>
          <a:p>
            <a:pPr marL="457200" indent="-457200" fontAlgn="auto">
              <a:spcAft>
                <a:spcPts val="0"/>
              </a:spcAft>
              <a:buFont typeface="+mj-lt"/>
              <a:buAutoNum type="arabicPeriod"/>
              <a:defRPr/>
            </a:pPr>
            <a:r>
              <a:rPr lang="de-DE" dirty="0"/>
              <a:t>Konstruktion des zu erreichenden Ziels. </a:t>
            </a:r>
          </a:p>
          <a:p>
            <a:pPr marL="457200" indent="-457200" fontAlgn="auto">
              <a:spcAft>
                <a:spcPts val="0"/>
              </a:spcAft>
              <a:buFont typeface="+mj-lt"/>
              <a:buAutoNum type="arabicPeriod"/>
              <a:defRPr/>
            </a:pPr>
            <a:r>
              <a:rPr lang="de-DE" dirty="0"/>
              <a:t>Konsultation eines erfahrenen  Menschen.</a:t>
            </a:r>
          </a:p>
        </p:txBody>
      </p:sp>
      <p:sp>
        <p:nvSpPr>
          <p:cNvPr id="17412"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17413"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DE" altLang="de-DE" smtClean="0"/>
              <a:t>Teilziele </a:t>
            </a:r>
          </a:p>
        </p:txBody>
      </p:sp>
      <p:sp>
        <p:nvSpPr>
          <p:cNvPr id="2" name="Rechteck 1"/>
          <p:cNvSpPr/>
          <p:nvPr/>
        </p:nvSpPr>
        <p:spPr>
          <a:xfrm>
            <a:off x="1763713" y="4868863"/>
            <a:ext cx="5832475" cy="79216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de-DE"/>
          </a:p>
        </p:txBody>
      </p:sp>
      <p:sp>
        <p:nvSpPr>
          <p:cNvPr id="18436" name="Datumsplatzhalt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18437" name="Fußzeilenplatzhalt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
        <p:nvSpPr>
          <p:cNvPr id="14339" name="Rectangle 3"/>
          <p:cNvSpPr>
            <a:spLocks noGrp="1" noChangeArrowheads="1"/>
          </p:cNvSpPr>
          <p:nvPr>
            <p:ph idx="1"/>
          </p:nvPr>
        </p:nvSpPr>
        <p:spPr/>
        <p:txBody>
          <a:bodyPr rtlCol="0">
            <a:normAutofit fontScale="85000" lnSpcReduction="10000"/>
          </a:bodyPr>
          <a:lstStyle/>
          <a:p>
            <a:pPr marL="0" indent="0" algn="ctr" fontAlgn="auto">
              <a:lnSpc>
                <a:spcPct val="90000"/>
              </a:lnSpc>
              <a:spcAft>
                <a:spcPts val="0"/>
              </a:spcAft>
              <a:buFont typeface="Brush Script MT" pitchFamily="66" charset="0"/>
              <a:buNone/>
              <a:defRPr/>
            </a:pPr>
            <a:r>
              <a:rPr lang="de-DE" dirty="0">
                <a:solidFill>
                  <a:schemeClr val="accent1"/>
                </a:solidFill>
              </a:rPr>
              <a:t>Wandle das Ziel in Teilziele </a:t>
            </a:r>
            <a:r>
              <a:rPr lang="de-DE" dirty="0" smtClean="0">
                <a:solidFill>
                  <a:schemeClr val="accent1"/>
                </a:solidFill>
              </a:rPr>
              <a:t>um.</a:t>
            </a:r>
          </a:p>
          <a:p>
            <a:pPr marL="0" indent="0" fontAlgn="auto">
              <a:lnSpc>
                <a:spcPct val="90000"/>
              </a:lnSpc>
              <a:spcAft>
                <a:spcPts val="0"/>
              </a:spcAft>
              <a:buFont typeface="Brush Script MT" pitchFamily="66" charset="0"/>
              <a:buNone/>
              <a:defRPr/>
            </a:pPr>
            <a:r>
              <a:rPr lang="de-DE" dirty="0" smtClean="0">
                <a:solidFill>
                  <a:schemeClr val="tx2"/>
                </a:solidFill>
              </a:rPr>
              <a:t>Beispiel:</a:t>
            </a:r>
          </a:p>
          <a:p>
            <a:pPr marL="0" indent="0" fontAlgn="auto">
              <a:lnSpc>
                <a:spcPct val="90000"/>
              </a:lnSpc>
              <a:spcAft>
                <a:spcPts val="0"/>
              </a:spcAft>
              <a:buFont typeface="Brush Script MT" pitchFamily="66" charset="0"/>
              <a:buNone/>
              <a:defRPr/>
            </a:pPr>
            <a:r>
              <a:rPr lang="de-DE" i="1" dirty="0" smtClean="0"/>
              <a:t>Ich </a:t>
            </a:r>
            <a:r>
              <a:rPr lang="de-DE" i="1" dirty="0"/>
              <a:t>möchte den Nobelpreis gewinnen.</a:t>
            </a:r>
            <a:r>
              <a:rPr lang="de-DE" dirty="0"/>
              <a:t> </a:t>
            </a:r>
          </a:p>
          <a:p>
            <a:pPr marL="274320" indent="-274320" algn="just" fontAlgn="auto">
              <a:lnSpc>
                <a:spcPct val="90000"/>
              </a:lnSpc>
              <a:spcAft>
                <a:spcPts val="0"/>
              </a:spcAft>
              <a:defRPr/>
            </a:pPr>
            <a:r>
              <a:rPr lang="de-DE" b="1" dirty="0"/>
              <a:t>Das erste Teilziel</a:t>
            </a:r>
            <a:r>
              <a:rPr lang="de-DE" dirty="0"/>
              <a:t> kann sein, meine Sprachkenntnisse zu verbessern. Das kann ein Jahr dauern.  </a:t>
            </a:r>
          </a:p>
          <a:p>
            <a:pPr marL="274320" indent="-274320" algn="just" fontAlgn="auto">
              <a:lnSpc>
                <a:spcPct val="90000"/>
              </a:lnSpc>
              <a:spcAft>
                <a:spcPts val="0"/>
              </a:spcAft>
              <a:defRPr/>
            </a:pPr>
            <a:r>
              <a:rPr lang="de-DE" b="1" dirty="0"/>
              <a:t>Das zweite Ziel</a:t>
            </a:r>
            <a:r>
              <a:rPr lang="de-DE" dirty="0"/>
              <a:t> kann sein, dass ich Kurse besuche und ins Ausland fahre für zwei Jahre, um Erfahrungen zu sammeln. Das wird das zweite Teilziel sein und ich werde das machen. </a:t>
            </a:r>
            <a:endParaRPr lang="de-DE" dirty="0" smtClean="0"/>
          </a:p>
          <a:p>
            <a:pPr marL="400050" lvl="1" indent="0" algn="just" fontAlgn="auto">
              <a:lnSpc>
                <a:spcPct val="90000"/>
              </a:lnSpc>
              <a:spcAft>
                <a:spcPts val="0"/>
              </a:spcAft>
              <a:buFont typeface="Brush Script MT" pitchFamily="66" charset="0"/>
              <a:buNone/>
              <a:defRPr/>
            </a:pPr>
            <a:r>
              <a:rPr lang="de-DE" sz="2400" dirty="0" smtClean="0"/>
              <a:t>So hast du einen Zeitplan für die Teilziele und daraus entsteht der volle Plan und es kommt ein Plan mit deinem Lebensziel heraus.</a:t>
            </a:r>
            <a:endParaRPr lang="de-DE"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altLang="de-DE" smtClean="0"/>
              <a:t>Checklisten</a:t>
            </a:r>
          </a:p>
        </p:txBody>
      </p:sp>
      <p:sp>
        <p:nvSpPr>
          <p:cNvPr id="16387" name="Rectangle 3"/>
          <p:cNvSpPr>
            <a:spLocks noGrp="1" noChangeArrowheads="1"/>
          </p:cNvSpPr>
          <p:nvPr>
            <p:ph idx="1"/>
          </p:nvPr>
        </p:nvSpPr>
        <p:spPr>
          <a:xfrm>
            <a:off x="1042988" y="1916113"/>
            <a:ext cx="7058025" cy="3806825"/>
          </a:xfrm>
        </p:spPr>
        <p:txBody>
          <a:bodyPr rtlCol="0">
            <a:normAutofit/>
          </a:bodyPr>
          <a:lstStyle/>
          <a:p>
            <a:pPr marL="0" indent="0" algn="ctr" fontAlgn="auto">
              <a:spcAft>
                <a:spcPts val="0"/>
              </a:spcAft>
              <a:buFont typeface="Brush Script MT" pitchFamily="66" charset="0"/>
              <a:buNone/>
              <a:defRPr/>
            </a:pPr>
            <a:r>
              <a:rPr lang="de-DE" dirty="0">
                <a:solidFill>
                  <a:schemeClr val="tx2"/>
                </a:solidFill>
              </a:rPr>
              <a:t>Hier findest du </a:t>
            </a:r>
            <a:r>
              <a:rPr lang="de-DE" dirty="0" smtClean="0">
                <a:solidFill>
                  <a:schemeClr val="tx2"/>
                </a:solidFill>
              </a:rPr>
              <a:t>Tages-, Wochen-, Monats- </a:t>
            </a:r>
            <a:r>
              <a:rPr lang="de-DE" dirty="0">
                <a:solidFill>
                  <a:schemeClr val="tx2"/>
                </a:solidFill>
              </a:rPr>
              <a:t>und </a:t>
            </a:r>
            <a:r>
              <a:rPr lang="de-DE" dirty="0" smtClean="0">
                <a:solidFill>
                  <a:schemeClr val="tx2"/>
                </a:solidFill>
              </a:rPr>
              <a:t>Jahres- </a:t>
            </a:r>
            <a:r>
              <a:rPr lang="de-DE" dirty="0">
                <a:solidFill>
                  <a:schemeClr val="tx2"/>
                </a:solidFill>
              </a:rPr>
              <a:t>Checklisten, damit du dein Ziel durch Teilziele erreichen kannst</a:t>
            </a:r>
            <a:r>
              <a:rPr lang="de-DE" dirty="0" smtClean="0">
                <a:solidFill>
                  <a:schemeClr val="tx2"/>
                </a:solidFill>
              </a:rPr>
              <a:t>.</a:t>
            </a:r>
            <a:endParaRPr lang="de-DE" dirty="0" smtClean="0">
              <a:hlinkClick r:id="rId2"/>
            </a:endParaRPr>
          </a:p>
          <a:p>
            <a:pPr marL="274320" indent="-274320" fontAlgn="auto">
              <a:spcAft>
                <a:spcPts val="0"/>
              </a:spcAft>
              <a:defRPr/>
            </a:pPr>
            <a:r>
              <a:rPr lang="de-DE" dirty="0" smtClean="0">
                <a:solidFill>
                  <a:schemeClr val="accent1"/>
                </a:solidFill>
                <a:hlinkClick r:id="rId2"/>
              </a:rPr>
              <a:t>http</a:t>
            </a:r>
            <a:r>
              <a:rPr lang="de-DE" dirty="0">
                <a:solidFill>
                  <a:schemeClr val="accent1"/>
                </a:solidFill>
                <a:hlinkClick r:id="rId2"/>
              </a:rPr>
              <a:t>://islam-leben.de/</a:t>
            </a:r>
            <a:endParaRPr lang="de-DE" dirty="0">
              <a:solidFill>
                <a:schemeClr val="accent1"/>
              </a:solidFill>
            </a:endParaRPr>
          </a:p>
          <a:p>
            <a:pPr marL="0" indent="0" fontAlgn="auto">
              <a:spcAft>
                <a:spcPts val="0"/>
              </a:spcAft>
              <a:buFont typeface="Brush Script MT" pitchFamily="66" charset="0"/>
              <a:buNone/>
              <a:defRPr/>
            </a:pPr>
            <a:endParaRPr lang="de-DE" dirty="0" smtClean="0"/>
          </a:p>
          <a:p>
            <a:pPr marL="0" indent="0" fontAlgn="auto">
              <a:spcAft>
                <a:spcPts val="0"/>
              </a:spcAft>
              <a:buFont typeface="Brush Script MT" pitchFamily="66" charset="0"/>
              <a:buNone/>
              <a:defRPr/>
            </a:pPr>
            <a:endParaRPr lang="de-DE" dirty="0"/>
          </a:p>
        </p:txBody>
      </p:sp>
      <p:pic>
        <p:nvPicPr>
          <p:cNvPr id="16388" name="Picture 4"/>
          <p:cNvPicPr>
            <a:picLocks noChangeAspect="1" noChangeArrowheads="1"/>
          </p:cNvPicPr>
          <p:nvPr/>
        </p:nvPicPr>
        <p:blipFill rotWithShape="1">
          <a:blip r:embed="rId3"/>
          <a:srcRect l="2658" t="23559" r="52971" b="44579"/>
          <a:stretch/>
        </p:blipFill>
        <p:spPr bwMode="auto">
          <a:xfrm rot="1274748">
            <a:off x="5283200" y="3571875"/>
            <a:ext cx="3956050" cy="20589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19462"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pic>
        <p:nvPicPr>
          <p:cNvPr id="16390" name="Picture 6"/>
          <p:cNvPicPr>
            <a:picLocks noChangeAspect="1" noChangeArrowheads="1"/>
          </p:cNvPicPr>
          <p:nvPr/>
        </p:nvPicPr>
        <p:blipFill rotWithShape="1">
          <a:blip r:embed="rId4"/>
          <a:srcRect l="3354" t="22917" r="33769" b="57773"/>
          <a:stretch/>
        </p:blipFill>
        <p:spPr bwMode="auto">
          <a:xfrm>
            <a:off x="23813" y="3721100"/>
            <a:ext cx="6132512" cy="13636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rotWithShape="1">
          <a:blip r:embed="rId5"/>
          <a:srcRect l="3126" t="29483" r="23834" b="46572"/>
          <a:stretch/>
        </p:blipFill>
        <p:spPr bwMode="auto">
          <a:xfrm>
            <a:off x="755650" y="5057775"/>
            <a:ext cx="7124700" cy="16938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DE" altLang="de-DE" smtClean="0"/>
              <a:t>Quelle</a:t>
            </a:r>
          </a:p>
        </p:txBody>
      </p:sp>
      <p:sp>
        <p:nvSpPr>
          <p:cNvPr id="20483" name="Rectangle 3"/>
          <p:cNvSpPr>
            <a:spLocks noGrp="1" noChangeArrowheads="1"/>
          </p:cNvSpPr>
          <p:nvPr>
            <p:ph idx="1"/>
          </p:nvPr>
        </p:nvSpPr>
        <p:spPr>
          <a:xfrm>
            <a:off x="1187450" y="2119313"/>
            <a:ext cx="6769100" cy="3603625"/>
          </a:xfrm>
        </p:spPr>
        <p:txBody>
          <a:bodyPr/>
          <a:lstStyle/>
          <a:p>
            <a:pPr marL="0" indent="0" algn="ctr">
              <a:buFont typeface="Brush Script MT" pitchFamily="66" charset="0"/>
              <a:buNone/>
            </a:pPr>
            <a:endParaRPr lang="de-DE" altLang="de-DE" smtClean="0"/>
          </a:p>
          <a:p>
            <a:pPr marL="0" indent="0" algn="ctr">
              <a:buFont typeface="Brush Script MT" pitchFamily="66" charset="0"/>
              <a:buNone/>
            </a:pPr>
            <a:endParaRPr lang="de-DE" altLang="de-DE" smtClean="0"/>
          </a:p>
          <a:p>
            <a:pPr marL="0" indent="0" algn="ctr">
              <a:buFont typeface="Brush Script MT" pitchFamily="66" charset="0"/>
              <a:buNone/>
            </a:pPr>
            <a:r>
              <a:rPr lang="de-DE" altLang="de-DE" smtClean="0"/>
              <a:t>http://www.lokalkreis-handbuch.de/download/5.7.3.Ziel_im_Leben.pdf</a:t>
            </a:r>
          </a:p>
        </p:txBody>
      </p:sp>
      <p:sp>
        <p:nvSpPr>
          <p:cNvPr id="20484"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20485"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smtClean="0"/>
          </a:p>
          <a:p>
            <a:pPr marL="0" indent="0" algn="ctr">
              <a:buNone/>
            </a:pPr>
            <a:r>
              <a:rPr lang="de-DE" smtClean="0"/>
              <a:t>barkAllahu</a:t>
            </a:r>
            <a:r>
              <a:rPr lang="de-DE" dirty="0" smtClean="0"/>
              <a:t> </a:t>
            </a:r>
            <a:r>
              <a:rPr lang="de-DE" dirty="0" err="1" smtClean="0"/>
              <a:t>fikum</a:t>
            </a:r>
            <a:endParaRPr lang="de-DE" dirty="0"/>
          </a:p>
        </p:txBody>
      </p:sp>
      <p:sp>
        <p:nvSpPr>
          <p:cNvPr id="4" name="Datumsplatzhalter 3"/>
          <p:cNvSpPr>
            <a:spLocks noGrp="1"/>
          </p:cNvSpPr>
          <p:nvPr>
            <p:ph type="dt" sz="half" idx="10"/>
          </p:nvPr>
        </p:nvSpPr>
        <p:spPr/>
        <p:txBody>
          <a:bodyPr/>
          <a:lstStyle/>
          <a:p>
            <a:pPr>
              <a:defRPr/>
            </a:pPr>
            <a:r>
              <a:rPr lang="de-DE" smtClean="0"/>
              <a:t>Dez. 2012</a:t>
            </a:r>
            <a:endParaRPr lang="de-DE"/>
          </a:p>
        </p:txBody>
      </p:sp>
      <p:sp>
        <p:nvSpPr>
          <p:cNvPr id="5" name="Fußzeilenplatzhalter 4"/>
          <p:cNvSpPr>
            <a:spLocks noGrp="1"/>
          </p:cNvSpPr>
          <p:nvPr>
            <p:ph type="ftr" sz="quarter" idx="11"/>
          </p:nvPr>
        </p:nvSpPr>
        <p:spPr/>
        <p:txBody>
          <a:bodyPr/>
          <a:lstStyle/>
          <a:p>
            <a:pPr>
              <a:defRPr/>
            </a:pPr>
            <a:r>
              <a:rPr lang="de-DE" smtClean="0"/>
              <a:t>Medienbibliothek-islam.de_Setze dein Ziel im Leben</a:t>
            </a:r>
            <a:endParaRPr lang="de-DE"/>
          </a:p>
        </p:txBody>
      </p:sp>
      <p:sp>
        <p:nvSpPr>
          <p:cNvPr id="6" name="Textfeld 3"/>
          <p:cNvSpPr txBox="1">
            <a:spLocks noChangeArrowheads="1"/>
          </p:cNvSpPr>
          <p:nvPr/>
        </p:nvSpPr>
        <p:spPr bwMode="auto">
          <a:xfrm>
            <a:off x="3203575" y="3500438"/>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rgbClr val="403152"/>
                </a:solidFill>
                <a:latin typeface="Calibri" pitchFamily="34" charset="0"/>
              </a:defRPr>
            </a:lvl1pPr>
            <a:lvl2pPr marL="742950" indent="-285750" eaLnBrk="0" hangingPunct="0">
              <a:spcBef>
                <a:spcPct val="20000"/>
              </a:spcBef>
              <a:buFont typeface="Arial" pitchFamily="34" charset="0"/>
              <a:buChar char="–"/>
              <a:defRPr sz="2800">
                <a:solidFill>
                  <a:srgbClr val="403152"/>
                </a:solidFill>
                <a:latin typeface="Calibri" pitchFamily="34" charset="0"/>
              </a:defRPr>
            </a:lvl2pPr>
            <a:lvl3pPr marL="1143000" indent="-228600" eaLnBrk="0" hangingPunct="0">
              <a:spcBef>
                <a:spcPct val="20000"/>
              </a:spcBef>
              <a:buFont typeface="Arial" pitchFamily="34" charset="0"/>
              <a:buChar char="•"/>
              <a:defRPr sz="2400">
                <a:solidFill>
                  <a:srgbClr val="403152"/>
                </a:solidFill>
                <a:latin typeface="Calibri" pitchFamily="34" charset="0"/>
              </a:defRPr>
            </a:lvl3pPr>
            <a:lvl4pPr marL="1600200" indent="-228600" eaLnBrk="0" hangingPunct="0">
              <a:spcBef>
                <a:spcPct val="20000"/>
              </a:spcBef>
              <a:buFont typeface="Arial" pitchFamily="34" charset="0"/>
              <a:buChar char="–"/>
              <a:defRPr sz="2000">
                <a:solidFill>
                  <a:srgbClr val="403152"/>
                </a:solidFill>
                <a:latin typeface="Calibri" pitchFamily="34" charset="0"/>
              </a:defRPr>
            </a:lvl4pPr>
            <a:lvl5pPr marL="2057400" indent="-228600" eaLnBrk="0" hangingPunct="0">
              <a:spcBef>
                <a:spcPct val="20000"/>
              </a:spcBef>
              <a:buFont typeface="Arial" pitchFamily="34" charset="0"/>
              <a:buChar char="»"/>
              <a:defRPr sz="2000">
                <a:solidFill>
                  <a:srgbClr val="403152"/>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403152"/>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403152"/>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403152"/>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403152"/>
                </a:solidFill>
                <a:latin typeface="Calibri" pitchFamily="34" charset="0"/>
              </a:defRPr>
            </a:lvl9pPr>
          </a:lstStyle>
          <a:p>
            <a:pPr eaLnBrk="1" hangingPunct="1">
              <a:spcBef>
                <a:spcPct val="0"/>
              </a:spcBef>
              <a:buFontTx/>
              <a:buNone/>
            </a:pPr>
            <a:r>
              <a:rPr lang="de-DE" altLang="de-DE" sz="1800" b="1" dirty="0">
                <a:solidFill>
                  <a:srgbClr val="FB6D00"/>
                </a:solidFill>
                <a:latin typeface="Helvetica" pitchFamily="34" charset="0"/>
                <a:cs typeface="Helvetica" pitchFamily="34" charset="0"/>
              </a:rPr>
              <a:t>Besucht uns auch auf:</a:t>
            </a:r>
          </a:p>
        </p:txBody>
      </p:sp>
      <p:pic>
        <p:nvPicPr>
          <p:cNvPr id="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r="45418"/>
          <a:stretch/>
        </p:blipFill>
        <p:spPr bwMode="auto">
          <a:xfrm>
            <a:off x="4967994" y="3941316"/>
            <a:ext cx="664619" cy="639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967994" y="4690556"/>
            <a:ext cx="676297" cy="6395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8534" y="3869308"/>
            <a:ext cx="1503669" cy="15036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6114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altLang="de-DE" smtClean="0"/>
              <a:t>Ziellosigkeit</a:t>
            </a:r>
          </a:p>
        </p:txBody>
      </p:sp>
      <p:sp>
        <p:nvSpPr>
          <p:cNvPr id="3075" name="Rectangle 3"/>
          <p:cNvSpPr>
            <a:spLocks noGrp="1" noChangeArrowheads="1"/>
          </p:cNvSpPr>
          <p:nvPr>
            <p:ph idx="1"/>
          </p:nvPr>
        </p:nvSpPr>
        <p:spPr/>
        <p:txBody>
          <a:bodyPr rtlCol="0">
            <a:normAutofit fontScale="92500" lnSpcReduction="10000"/>
          </a:bodyPr>
          <a:lstStyle/>
          <a:p>
            <a:pPr marL="0" indent="0" algn="ctr" fontAlgn="auto">
              <a:spcAft>
                <a:spcPts val="0"/>
              </a:spcAft>
              <a:buFont typeface="Brush Script MT" pitchFamily="66" charset="0"/>
              <a:buNone/>
              <a:defRPr/>
            </a:pPr>
            <a:r>
              <a:rPr lang="de-DE" dirty="0">
                <a:solidFill>
                  <a:schemeClr val="accent1"/>
                </a:solidFill>
              </a:rPr>
              <a:t>Wir müssen diese Fessel lösen, die uns einengt, die Fessel genannt </a:t>
            </a:r>
            <a:r>
              <a:rPr lang="de-DE" dirty="0" smtClean="0">
                <a:solidFill>
                  <a:schemeClr val="accent1"/>
                </a:solidFill>
              </a:rPr>
              <a:t>"</a:t>
            </a:r>
            <a:r>
              <a:rPr lang="de-DE" dirty="0">
                <a:solidFill>
                  <a:schemeClr val="accent1"/>
                </a:solidFill>
              </a:rPr>
              <a:t>Ziellosigkeit". </a:t>
            </a:r>
            <a:endParaRPr lang="de-DE" dirty="0" smtClean="0">
              <a:solidFill>
                <a:schemeClr val="accent1"/>
              </a:solidFill>
            </a:endParaRPr>
          </a:p>
          <a:p>
            <a:pPr marL="0" indent="0" fontAlgn="auto">
              <a:spcAft>
                <a:spcPts val="0"/>
              </a:spcAft>
              <a:buFont typeface="Brush Script MT" pitchFamily="66" charset="0"/>
              <a:buNone/>
              <a:defRPr/>
            </a:pPr>
            <a:endParaRPr lang="de-DE" dirty="0" smtClean="0"/>
          </a:p>
          <a:p>
            <a:pPr marL="0" indent="0" fontAlgn="auto">
              <a:spcAft>
                <a:spcPts val="0"/>
              </a:spcAft>
              <a:buFont typeface="Brush Script MT" pitchFamily="66" charset="0"/>
              <a:buNone/>
              <a:defRPr/>
            </a:pPr>
            <a:r>
              <a:rPr lang="de-DE" dirty="0" smtClean="0"/>
              <a:t>Dann </a:t>
            </a:r>
            <a:r>
              <a:rPr lang="de-DE" dirty="0"/>
              <a:t>erreichen wir folgendes: </a:t>
            </a:r>
          </a:p>
          <a:p>
            <a:pPr marL="0" indent="0" fontAlgn="auto">
              <a:lnSpc>
                <a:spcPct val="150000"/>
              </a:lnSpc>
              <a:spcAft>
                <a:spcPts val="0"/>
              </a:spcAft>
              <a:buFont typeface="Brush Script MT" pitchFamily="66" charset="0"/>
              <a:buNone/>
              <a:defRPr/>
            </a:pPr>
            <a:r>
              <a:rPr lang="de-DE" dirty="0"/>
              <a:t>1.        Ernsthaftigkeit </a:t>
            </a:r>
          </a:p>
          <a:p>
            <a:pPr marL="0" indent="0" fontAlgn="auto">
              <a:lnSpc>
                <a:spcPct val="150000"/>
              </a:lnSpc>
              <a:spcAft>
                <a:spcPts val="0"/>
              </a:spcAft>
              <a:buFont typeface="Brush Script MT" pitchFamily="66" charset="0"/>
              <a:buNone/>
              <a:defRPr/>
            </a:pPr>
            <a:r>
              <a:rPr lang="de-DE" dirty="0"/>
              <a:t>2.        Verantwortungsbewusstsein </a:t>
            </a:r>
          </a:p>
          <a:p>
            <a:pPr marL="0" indent="0" fontAlgn="auto">
              <a:lnSpc>
                <a:spcPct val="150000"/>
              </a:lnSpc>
              <a:spcAft>
                <a:spcPts val="0"/>
              </a:spcAft>
              <a:buFont typeface="Brush Script MT" pitchFamily="66" charset="0"/>
              <a:buNone/>
              <a:defRPr/>
            </a:pPr>
            <a:r>
              <a:rPr lang="de-DE" dirty="0"/>
              <a:t>3.        Optimismus, Positives Denken </a:t>
            </a:r>
          </a:p>
          <a:p>
            <a:pPr marL="0" indent="0" fontAlgn="auto">
              <a:lnSpc>
                <a:spcPct val="150000"/>
              </a:lnSpc>
              <a:spcAft>
                <a:spcPts val="0"/>
              </a:spcAft>
              <a:buFont typeface="Brush Script MT" pitchFamily="66" charset="0"/>
              <a:buNone/>
              <a:defRPr/>
            </a:pPr>
            <a:r>
              <a:rPr lang="de-DE" dirty="0"/>
              <a:t>4.        Wertschätzung der Zeit </a:t>
            </a:r>
          </a:p>
        </p:txBody>
      </p:sp>
      <p:sp>
        <p:nvSpPr>
          <p:cNvPr id="6148" name="Datumsplatzhalt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6149" name="Fußzeilenplatzhalt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DE" altLang="de-DE" smtClean="0"/>
              <a:t>Hast du ein Ziel?</a:t>
            </a:r>
          </a:p>
        </p:txBody>
      </p:sp>
      <p:sp>
        <p:nvSpPr>
          <p:cNvPr id="2" name="Rechteck 1"/>
          <p:cNvSpPr/>
          <p:nvPr/>
        </p:nvSpPr>
        <p:spPr>
          <a:xfrm>
            <a:off x="1547813" y="4292600"/>
            <a:ext cx="6119812" cy="1296988"/>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de-DE"/>
          </a:p>
        </p:txBody>
      </p:sp>
      <p:sp>
        <p:nvSpPr>
          <p:cNvPr id="4099" name="Rectangle 3"/>
          <p:cNvSpPr>
            <a:spLocks noGrp="1" noChangeArrowheads="1"/>
          </p:cNvSpPr>
          <p:nvPr>
            <p:ph idx="1"/>
          </p:nvPr>
        </p:nvSpPr>
        <p:spPr/>
        <p:txBody>
          <a:bodyPr rtlCol="0">
            <a:normAutofit fontScale="85000" lnSpcReduction="20000"/>
          </a:bodyPr>
          <a:lstStyle/>
          <a:p>
            <a:pPr marL="274320" indent="-274320" algn="just" fontAlgn="auto">
              <a:spcAft>
                <a:spcPts val="0"/>
              </a:spcAft>
              <a:buFont typeface="Wingdings" pitchFamily="2" charset="2"/>
              <a:buChar char="Ø"/>
              <a:defRPr/>
            </a:pPr>
            <a:r>
              <a:rPr lang="de-DE" sz="2800" dirty="0"/>
              <a:t>Wenn wir diese </a:t>
            </a:r>
            <a:r>
              <a:rPr lang="de-DE" sz="2800" b="1" dirty="0"/>
              <a:t>Fessel lösen</a:t>
            </a:r>
            <a:r>
              <a:rPr lang="de-DE" sz="2800" dirty="0"/>
              <a:t>, wird sich unser Leben von Grund auf ändern. </a:t>
            </a:r>
          </a:p>
          <a:p>
            <a:pPr marL="274320" indent="-274320" algn="just" fontAlgn="auto">
              <a:spcAft>
                <a:spcPts val="0"/>
              </a:spcAft>
              <a:buFont typeface="Wingdings" pitchFamily="2" charset="2"/>
              <a:buChar char="Ø"/>
              <a:defRPr/>
            </a:pPr>
            <a:r>
              <a:rPr lang="de-DE" sz="2800" dirty="0"/>
              <a:t>Und falls du </a:t>
            </a:r>
            <a:r>
              <a:rPr lang="de-DE" sz="2800" b="1" dirty="0"/>
              <a:t>ein Ziel </a:t>
            </a:r>
            <a:r>
              <a:rPr lang="de-DE" sz="2800" dirty="0"/>
              <a:t>hast, hast du auch </a:t>
            </a:r>
            <a:r>
              <a:rPr lang="de-DE" sz="2800" b="1" dirty="0"/>
              <a:t>einen Plan</a:t>
            </a:r>
            <a:r>
              <a:rPr lang="de-DE" sz="2800" dirty="0"/>
              <a:t>, der dich </a:t>
            </a:r>
            <a:r>
              <a:rPr lang="de-DE" sz="2800" dirty="0" smtClean="0"/>
              <a:t>dahin </a:t>
            </a:r>
            <a:r>
              <a:rPr lang="de-DE" sz="2800" dirty="0"/>
              <a:t>führen wird?</a:t>
            </a:r>
          </a:p>
          <a:p>
            <a:pPr marL="274320" indent="-274320" algn="just" fontAlgn="auto">
              <a:spcAft>
                <a:spcPts val="0"/>
              </a:spcAft>
              <a:buFont typeface="Wingdings" pitchFamily="2" charset="2"/>
              <a:buChar char="Ø"/>
              <a:defRPr/>
            </a:pPr>
            <a:r>
              <a:rPr lang="de-DE" sz="2800" dirty="0" smtClean="0"/>
              <a:t>Und </a:t>
            </a:r>
            <a:r>
              <a:rPr lang="de-DE" sz="2800" dirty="0"/>
              <a:t>hast </a:t>
            </a:r>
            <a:r>
              <a:rPr lang="de-DE" sz="2800" dirty="0" smtClean="0"/>
              <a:t>du </a:t>
            </a:r>
            <a:r>
              <a:rPr lang="de-DE" sz="2800" b="1" dirty="0" smtClean="0"/>
              <a:t>die </a:t>
            </a:r>
            <a:r>
              <a:rPr lang="de-DE" sz="2800" b="1" dirty="0"/>
              <a:t>Zeit </a:t>
            </a:r>
            <a:r>
              <a:rPr lang="de-DE" sz="2800" dirty="0"/>
              <a:t>berechnet, </a:t>
            </a:r>
            <a:r>
              <a:rPr lang="de-DE" sz="2800" dirty="0" smtClean="0"/>
              <a:t>die </a:t>
            </a:r>
            <a:r>
              <a:rPr lang="de-DE" sz="2800" dirty="0"/>
              <a:t>du brauchst, um ihn zu verwirklichen? </a:t>
            </a:r>
          </a:p>
          <a:p>
            <a:pPr marL="0" indent="0" algn="just" fontAlgn="auto">
              <a:spcAft>
                <a:spcPts val="0"/>
              </a:spcAft>
              <a:buFont typeface="Brush Script MT" pitchFamily="66" charset="0"/>
              <a:buNone/>
              <a:defRPr/>
            </a:pPr>
            <a:endParaRPr lang="de-DE" sz="2800" dirty="0" smtClean="0"/>
          </a:p>
          <a:p>
            <a:pPr marL="0" indent="0" algn="ctr" fontAlgn="auto">
              <a:spcAft>
                <a:spcPts val="0"/>
              </a:spcAft>
              <a:buFont typeface="Brush Script MT" pitchFamily="66" charset="0"/>
              <a:buNone/>
              <a:defRPr/>
            </a:pPr>
            <a:r>
              <a:rPr lang="de-DE" sz="2800" dirty="0" smtClean="0">
                <a:solidFill>
                  <a:schemeClr val="accent2">
                    <a:lumMod val="50000"/>
                  </a:schemeClr>
                </a:solidFill>
              </a:rPr>
              <a:t>Oder </a:t>
            </a:r>
            <a:r>
              <a:rPr lang="de-DE" sz="2800" dirty="0">
                <a:solidFill>
                  <a:schemeClr val="accent2">
                    <a:lumMod val="50000"/>
                  </a:schemeClr>
                </a:solidFill>
              </a:rPr>
              <a:t>hast du dein Ziel aufgeschrieben, und träumst jede Nacht davon, ohne dass du etwas dafür tust?</a:t>
            </a:r>
          </a:p>
        </p:txBody>
      </p:sp>
      <p:sp>
        <p:nvSpPr>
          <p:cNvPr id="7173" name="Datumsplatzhalt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7174" name="Fußzeilenplatzhalt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DE" altLang="de-DE" sz="4000" smtClean="0"/>
              <a:t>Oder sieht dein Leben so aus:</a:t>
            </a:r>
          </a:p>
        </p:txBody>
      </p:sp>
      <p:sp>
        <p:nvSpPr>
          <p:cNvPr id="17411" name="Rectangle 3"/>
          <p:cNvSpPr>
            <a:spLocks noGrp="1" noChangeArrowheads="1"/>
          </p:cNvSpPr>
          <p:nvPr>
            <p:ph idx="1"/>
          </p:nvPr>
        </p:nvSpPr>
        <p:spPr>
          <a:xfrm>
            <a:off x="1187450" y="1844675"/>
            <a:ext cx="6913563" cy="3878263"/>
          </a:xfrm>
        </p:spPr>
        <p:txBody>
          <a:bodyPr rtlCol="0">
            <a:noAutofit/>
          </a:bodyPr>
          <a:lstStyle/>
          <a:p>
            <a:pPr marL="0" indent="0" algn="just" fontAlgn="auto">
              <a:lnSpc>
                <a:spcPct val="110000"/>
              </a:lnSpc>
              <a:spcAft>
                <a:spcPts val="0"/>
              </a:spcAft>
              <a:buFont typeface="Brush Script MT" pitchFamily="66" charset="0"/>
              <a:buNone/>
              <a:defRPr/>
            </a:pPr>
            <a:r>
              <a:rPr lang="de-DE" sz="1400" dirty="0"/>
              <a:t>Es handelt sich um die Geschichte eines Menschen. Als er noch klein war, haben seine Eltern von ihm verlangt, in die Schule zu gehen, also ging er in die Schule und hat es auch bis zum Abitur geschafft. </a:t>
            </a:r>
            <a:r>
              <a:rPr lang="de-DE" sz="1400" dirty="0" smtClean="0"/>
              <a:t> Als </a:t>
            </a:r>
            <a:r>
              <a:rPr lang="de-DE" sz="1400" dirty="0"/>
              <a:t>er sein Abitur machte, haben  seine Eltern ihm gesagt, er solle </a:t>
            </a:r>
            <a:r>
              <a:rPr lang="de-DE" sz="1400" dirty="0" smtClean="0"/>
              <a:t>lernen</a:t>
            </a:r>
            <a:r>
              <a:rPr lang="de-DE" sz="1400" dirty="0"/>
              <a:t>, damit er einen guten  Durchschnitt bekommt und an die </a:t>
            </a:r>
            <a:r>
              <a:rPr lang="de-DE" sz="1400" dirty="0" smtClean="0"/>
              <a:t>gewünschte </a:t>
            </a:r>
            <a:r>
              <a:rPr lang="de-DE" sz="1400" dirty="0"/>
              <a:t>Fakultät gehen kann. Und er lernte und lernte. </a:t>
            </a:r>
            <a:endParaRPr lang="de-DE" sz="1400" dirty="0" smtClean="0"/>
          </a:p>
          <a:p>
            <a:pPr marL="0" indent="0" algn="just" fontAlgn="auto">
              <a:lnSpc>
                <a:spcPct val="110000"/>
              </a:lnSpc>
              <a:spcAft>
                <a:spcPts val="0"/>
              </a:spcAft>
              <a:buFont typeface="Brush Script MT" pitchFamily="66" charset="0"/>
              <a:buNone/>
              <a:defRPr/>
            </a:pPr>
            <a:r>
              <a:rPr lang="de-DE" sz="1400" dirty="0" smtClean="0"/>
              <a:t>Die Ergebnisse </a:t>
            </a:r>
            <a:r>
              <a:rPr lang="de-DE" sz="1400" dirty="0"/>
              <a:t>kamen heraus. Man sagte ihm, dass sein Durchschnitt für eine bestimmte Fakultät reiche.  Er hat sich beworben und hat dann auch an dieser Fakultät studiert. </a:t>
            </a:r>
            <a:r>
              <a:rPr lang="de-DE" sz="1400" dirty="0" smtClean="0"/>
              <a:t>Die </a:t>
            </a:r>
            <a:r>
              <a:rPr lang="de-DE" sz="1400" dirty="0"/>
              <a:t>Geschichte ist zu Ende. </a:t>
            </a:r>
            <a:endParaRPr lang="de-DE" sz="1400" dirty="0" smtClean="0"/>
          </a:p>
          <a:p>
            <a:pPr marL="274320" indent="-274320" fontAlgn="auto">
              <a:spcAft>
                <a:spcPts val="0"/>
              </a:spcAft>
              <a:buFont typeface="Wingdings" pitchFamily="2" charset="2"/>
              <a:buChar char="v"/>
              <a:defRPr/>
            </a:pPr>
            <a:r>
              <a:rPr lang="de-DE" sz="1400" i="1" dirty="0" smtClean="0"/>
              <a:t>Findet </a:t>
            </a:r>
            <a:r>
              <a:rPr lang="de-DE" sz="1400" i="1" dirty="0"/>
              <a:t>ihr nicht, dass es die Geschichte der </a:t>
            </a:r>
            <a:r>
              <a:rPr lang="de-DE" sz="1400" i="1" dirty="0" smtClean="0"/>
              <a:t>meisten </a:t>
            </a:r>
            <a:r>
              <a:rPr lang="de-DE" sz="1400" i="1" dirty="0"/>
              <a:t>Menschen ist?</a:t>
            </a:r>
          </a:p>
          <a:p>
            <a:pPr marL="274320" indent="-274320" fontAlgn="auto">
              <a:spcAft>
                <a:spcPts val="0"/>
              </a:spcAft>
              <a:buFont typeface="Wingdings" pitchFamily="2" charset="2"/>
              <a:buChar char="v"/>
              <a:defRPr/>
            </a:pPr>
            <a:r>
              <a:rPr lang="de-DE" sz="1400" i="1" dirty="0" smtClean="0"/>
              <a:t>Er </a:t>
            </a:r>
            <a:r>
              <a:rPr lang="de-DE" sz="1400" i="1" dirty="0"/>
              <a:t>kam und ging und das war´s. </a:t>
            </a:r>
          </a:p>
          <a:p>
            <a:pPr marL="274320" indent="-274320" fontAlgn="auto">
              <a:spcAft>
                <a:spcPts val="0"/>
              </a:spcAft>
              <a:buFont typeface="Wingdings" pitchFamily="2" charset="2"/>
              <a:buChar char="v"/>
              <a:defRPr/>
            </a:pPr>
            <a:r>
              <a:rPr lang="de-DE" sz="1400" i="1" dirty="0"/>
              <a:t>Was hat er beigetragen? </a:t>
            </a:r>
            <a:r>
              <a:rPr lang="de-DE" sz="1400" i="1" dirty="0" smtClean="0"/>
              <a:t>Was </a:t>
            </a:r>
            <a:r>
              <a:rPr lang="de-DE" sz="1400" i="1" dirty="0"/>
              <a:t>hat er gemacht? </a:t>
            </a:r>
          </a:p>
          <a:p>
            <a:pPr marL="274320" indent="-274320" fontAlgn="auto">
              <a:spcAft>
                <a:spcPts val="0"/>
              </a:spcAft>
              <a:buFont typeface="Wingdings" pitchFamily="2" charset="2"/>
              <a:buChar char="v"/>
              <a:defRPr/>
            </a:pPr>
            <a:r>
              <a:rPr lang="de-DE" sz="1400" i="1" dirty="0"/>
              <a:t>Was war seine Rolle? </a:t>
            </a:r>
          </a:p>
          <a:p>
            <a:pPr marL="274320" indent="-274320" fontAlgn="auto">
              <a:spcAft>
                <a:spcPts val="0"/>
              </a:spcAft>
              <a:buFont typeface="Wingdings" pitchFamily="2" charset="2"/>
              <a:buChar char="v"/>
              <a:defRPr/>
            </a:pPr>
            <a:r>
              <a:rPr lang="de-DE" sz="1400" i="1" dirty="0"/>
              <a:t>Was waren seine Ziele? </a:t>
            </a:r>
          </a:p>
          <a:p>
            <a:pPr marL="274320" indent="-274320" fontAlgn="auto">
              <a:spcAft>
                <a:spcPts val="0"/>
              </a:spcAft>
              <a:buFont typeface="Wingdings" pitchFamily="2" charset="2"/>
              <a:buChar char="v"/>
              <a:defRPr/>
            </a:pPr>
            <a:r>
              <a:rPr lang="de-DE" sz="1400" i="1" dirty="0"/>
              <a:t>Was hat er dieser Welt hinterlassen? </a:t>
            </a:r>
            <a:endParaRPr lang="de-DE" sz="1400" i="1" dirty="0" smtClean="0"/>
          </a:p>
          <a:p>
            <a:pPr marL="274320" indent="-274320" fontAlgn="auto">
              <a:spcAft>
                <a:spcPts val="0"/>
              </a:spcAft>
              <a:buFont typeface="Wingdings" pitchFamily="2" charset="2"/>
              <a:buChar char="v"/>
              <a:defRPr/>
            </a:pPr>
            <a:r>
              <a:rPr lang="de-DE" sz="1400" i="1" dirty="0" smtClean="0"/>
              <a:t>Was hat er </a:t>
            </a:r>
            <a:r>
              <a:rPr lang="de-DE" sz="1400" i="1" dirty="0"/>
              <a:t>getan und wozu hat er Pläne gemacht? </a:t>
            </a:r>
          </a:p>
        </p:txBody>
      </p:sp>
      <p:sp>
        <p:nvSpPr>
          <p:cNvPr id="8196"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8197"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DE" altLang="de-DE" sz="3200" dirty="0" smtClean="0"/>
              <a:t>Nimm an, dass du gestorben </a:t>
            </a:r>
            <a:br>
              <a:rPr lang="de-DE" altLang="de-DE" sz="3200" dirty="0" smtClean="0"/>
            </a:br>
            <a:r>
              <a:rPr lang="de-DE" altLang="de-DE" sz="3200" dirty="0" smtClean="0"/>
              <a:t>bist und stell dir folgendes Bild vor. </a:t>
            </a:r>
          </a:p>
        </p:txBody>
      </p:sp>
      <p:sp>
        <p:nvSpPr>
          <p:cNvPr id="18435" name="Rectangle 3"/>
          <p:cNvSpPr>
            <a:spLocks noGrp="1" noChangeArrowheads="1"/>
          </p:cNvSpPr>
          <p:nvPr>
            <p:ph idx="1"/>
          </p:nvPr>
        </p:nvSpPr>
        <p:spPr/>
        <p:txBody>
          <a:bodyPr rtlCol="0">
            <a:normAutofit fontScale="77500" lnSpcReduction="20000"/>
          </a:bodyPr>
          <a:lstStyle/>
          <a:p>
            <a:pPr marL="0" indent="0" algn="just" fontAlgn="auto">
              <a:lnSpc>
                <a:spcPct val="120000"/>
              </a:lnSpc>
              <a:spcAft>
                <a:spcPts val="0"/>
              </a:spcAft>
              <a:buFont typeface="Brush Script MT" pitchFamily="66" charset="0"/>
              <a:buNone/>
              <a:defRPr/>
            </a:pPr>
            <a:r>
              <a:rPr lang="de-DE" sz="2000" dirty="0"/>
              <a:t>Leute sind gekommen, um dich in  deinem Sarg zu tragen. Vier von </a:t>
            </a:r>
            <a:r>
              <a:rPr lang="de-DE" sz="2000" dirty="0" smtClean="0"/>
              <a:t>deinen </a:t>
            </a:r>
            <a:r>
              <a:rPr lang="de-DE" sz="2000" dirty="0"/>
              <a:t>engsten Freunden sprechen jetzt über dich. Du bist im Sarg und sie sprechen über deine Lebenswerke, was du im Leben so alles gemacht hast</a:t>
            </a:r>
            <a:r>
              <a:rPr lang="de-DE" sz="2000" dirty="0" smtClean="0"/>
              <a:t>.</a:t>
            </a:r>
          </a:p>
          <a:p>
            <a:pPr marL="0" indent="0" algn="just" fontAlgn="auto">
              <a:lnSpc>
                <a:spcPct val="120000"/>
              </a:lnSpc>
              <a:spcAft>
                <a:spcPts val="0"/>
              </a:spcAft>
              <a:buFont typeface="Brush Script MT" pitchFamily="66" charset="0"/>
              <a:buNone/>
              <a:defRPr/>
            </a:pPr>
            <a:endParaRPr lang="de-DE" sz="2000" dirty="0"/>
          </a:p>
          <a:p>
            <a:pPr marL="0" indent="0" algn="just" fontAlgn="auto">
              <a:lnSpc>
                <a:spcPct val="120000"/>
              </a:lnSpc>
              <a:spcAft>
                <a:spcPts val="0"/>
              </a:spcAft>
              <a:buFont typeface="Brush Script MT" pitchFamily="66" charset="0"/>
              <a:buNone/>
              <a:defRPr/>
            </a:pPr>
            <a:r>
              <a:rPr lang="de-DE" sz="2000" i="1" dirty="0" smtClean="0"/>
              <a:t>Was </a:t>
            </a:r>
            <a:r>
              <a:rPr lang="de-DE" sz="2000" i="1" dirty="0"/>
              <a:t>würden sie wohl sagen, hörst du was sie sagen?   </a:t>
            </a:r>
          </a:p>
          <a:p>
            <a:pPr marL="274320" indent="-274320" algn="just" fontAlgn="auto">
              <a:lnSpc>
                <a:spcPct val="120000"/>
              </a:lnSpc>
              <a:spcAft>
                <a:spcPts val="0"/>
              </a:spcAft>
              <a:buFont typeface="Wingdings" pitchFamily="2" charset="2"/>
              <a:buChar char="v"/>
              <a:defRPr/>
            </a:pPr>
            <a:r>
              <a:rPr lang="de-DE" sz="2000" i="1" dirty="0"/>
              <a:t>„Er hat nichts gemacht.“ </a:t>
            </a:r>
            <a:r>
              <a:rPr lang="de-DE" sz="2000" i="1" dirty="0" smtClean="0"/>
              <a:t>werden </a:t>
            </a:r>
            <a:r>
              <a:rPr lang="de-DE" sz="2000" i="1" dirty="0"/>
              <a:t>sie das sagen?</a:t>
            </a:r>
          </a:p>
          <a:p>
            <a:pPr marL="274320" indent="-274320" algn="just" fontAlgn="auto">
              <a:lnSpc>
                <a:spcPct val="120000"/>
              </a:lnSpc>
              <a:spcAft>
                <a:spcPts val="0"/>
              </a:spcAft>
              <a:buFont typeface="Wingdings" pitchFamily="2" charset="2"/>
              <a:buChar char="v"/>
              <a:defRPr/>
            </a:pPr>
            <a:r>
              <a:rPr lang="de-DE" sz="2000" i="1" dirty="0"/>
              <a:t>Hat jemand schon mal daran gedacht?</a:t>
            </a:r>
          </a:p>
          <a:p>
            <a:pPr marL="274320" indent="-274320" algn="just" fontAlgn="auto">
              <a:lnSpc>
                <a:spcPct val="120000"/>
              </a:lnSpc>
              <a:spcAft>
                <a:spcPts val="0"/>
              </a:spcAft>
              <a:buFont typeface="Wingdings" pitchFamily="2" charset="2"/>
              <a:buChar char="v"/>
              <a:defRPr/>
            </a:pPr>
            <a:r>
              <a:rPr lang="de-DE" sz="2000" i="1" dirty="0"/>
              <a:t>Du gehst in dein Grab und mit dir deine Werke. Dein Geld und deine Kinder bleiben zurück.</a:t>
            </a:r>
          </a:p>
          <a:p>
            <a:pPr marL="274320" indent="-274320" algn="just" fontAlgn="auto">
              <a:lnSpc>
                <a:spcPct val="120000"/>
              </a:lnSpc>
              <a:spcAft>
                <a:spcPts val="0"/>
              </a:spcAft>
              <a:buFont typeface="Wingdings" pitchFamily="2" charset="2"/>
              <a:buChar char="v"/>
              <a:defRPr/>
            </a:pPr>
            <a:r>
              <a:rPr lang="de-DE" sz="2000" i="1" dirty="0"/>
              <a:t>Was hast du aber in deinem Leben der Welt hinterlassen, was auch deinen Tod überdauert?  </a:t>
            </a:r>
          </a:p>
          <a:p>
            <a:pPr marL="274320" indent="-274320" algn="just" fontAlgn="auto">
              <a:lnSpc>
                <a:spcPct val="120000"/>
              </a:lnSpc>
              <a:spcAft>
                <a:spcPts val="0"/>
              </a:spcAft>
              <a:buFont typeface="Wingdings" pitchFamily="2" charset="2"/>
              <a:buChar char="v"/>
              <a:defRPr/>
            </a:pPr>
            <a:r>
              <a:rPr lang="de-DE" sz="2000" i="1" dirty="0"/>
              <a:t>Was waren deine Ziele? </a:t>
            </a:r>
          </a:p>
        </p:txBody>
      </p:sp>
      <p:sp>
        <p:nvSpPr>
          <p:cNvPr id="9220"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9221"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de-DE" altLang="de-DE" smtClean="0"/>
              <a:t>Der Sinn deines Lebens</a:t>
            </a:r>
          </a:p>
        </p:txBody>
      </p:sp>
      <p:sp>
        <p:nvSpPr>
          <p:cNvPr id="5123" name="Rectangle 3"/>
          <p:cNvSpPr>
            <a:spLocks noGrp="1" noChangeArrowheads="1"/>
          </p:cNvSpPr>
          <p:nvPr>
            <p:ph idx="1"/>
          </p:nvPr>
        </p:nvSpPr>
        <p:spPr>
          <a:xfrm>
            <a:off x="1258888" y="2119313"/>
            <a:ext cx="6626225" cy="3603625"/>
          </a:xfrm>
        </p:spPr>
        <p:txBody>
          <a:bodyPr rtlCol="0">
            <a:normAutofit fontScale="85000" lnSpcReduction="10000"/>
          </a:bodyPr>
          <a:lstStyle/>
          <a:p>
            <a:pPr marL="0" indent="0" algn="ctr" fontAlgn="auto">
              <a:lnSpc>
                <a:spcPct val="150000"/>
              </a:lnSpc>
              <a:spcAft>
                <a:spcPts val="0"/>
              </a:spcAft>
              <a:buFont typeface="Brush Script MT" pitchFamily="66" charset="0"/>
              <a:buNone/>
              <a:defRPr/>
            </a:pPr>
            <a:r>
              <a:rPr lang="de-DE" dirty="0">
                <a:solidFill>
                  <a:schemeClr val="accent1"/>
                </a:solidFill>
              </a:rPr>
              <a:t>Warum wurden wir erschaffen?“</a:t>
            </a:r>
            <a:endParaRPr lang="de-DE" dirty="0" smtClean="0">
              <a:solidFill>
                <a:schemeClr val="accent1"/>
              </a:solidFill>
            </a:endParaRPr>
          </a:p>
          <a:p>
            <a:pPr marL="0" indent="0" algn="ctr" fontAlgn="auto">
              <a:lnSpc>
                <a:spcPct val="110000"/>
              </a:lnSpc>
              <a:spcAft>
                <a:spcPts val="0"/>
              </a:spcAft>
              <a:buFont typeface="Brush Script MT" pitchFamily="66" charset="0"/>
              <a:buNone/>
              <a:defRPr/>
            </a:pPr>
            <a:r>
              <a:rPr lang="de-DE" dirty="0" smtClean="0"/>
              <a:t>Die </a:t>
            </a:r>
            <a:r>
              <a:rPr lang="de-DE" dirty="0"/>
              <a:t>beste Antwort gibt der Qur’an:  </a:t>
            </a:r>
          </a:p>
          <a:p>
            <a:pPr marL="0" indent="0" algn="ctr" fontAlgn="auto">
              <a:lnSpc>
                <a:spcPct val="110000"/>
              </a:lnSpc>
              <a:spcAft>
                <a:spcPts val="0"/>
              </a:spcAft>
              <a:buFont typeface="Brush Script MT" pitchFamily="66" charset="0"/>
              <a:buNone/>
              <a:defRPr/>
            </a:pPr>
            <a:r>
              <a:rPr lang="de-DE" b="1" i="1" dirty="0"/>
              <a:t>Und Ich habe die Dschinn und die Menschen nur darum erschaffen, damit sie Mir dienen. (51:56</a:t>
            </a:r>
            <a:r>
              <a:rPr lang="de-DE" b="1" i="1" dirty="0" smtClean="0"/>
              <a:t>)</a:t>
            </a:r>
            <a:endParaRPr lang="de-DE" b="1" i="1" dirty="0"/>
          </a:p>
          <a:p>
            <a:pPr marL="0" indent="0" algn="just" fontAlgn="auto">
              <a:lnSpc>
                <a:spcPct val="110000"/>
              </a:lnSpc>
              <a:spcAft>
                <a:spcPts val="0"/>
              </a:spcAft>
              <a:buFont typeface="Brush Script MT" pitchFamily="66" charset="0"/>
              <a:buNone/>
              <a:defRPr/>
            </a:pPr>
            <a:r>
              <a:rPr lang="de-DE" i="1" dirty="0"/>
              <a:t>Was bedeutet das? </a:t>
            </a:r>
            <a:r>
              <a:rPr lang="de-DE" i="1" dirty="0" smtClean="0"/>
              <a:t>Bedeutet </a:t>
            </a:r>
            <a:r>
              <a:rPr lang="de-DE" i="1" dirty="0"/>
              <a:t>das, dass die Menschen Tag und Nacht </a:t>
            </a:r>
            <a:r>
              <a:rPr lang="de-DE" i="1" dirty="0" smtClean="0"/>
              <a:t>Allah </a:t>
            </a:r>
            <a:r>
              <a:rPr lang="de-DE" i="1" dirty="0"/>
              <a:t>(t) anbeten und fasten? </a:t>
            </a:r>
          </a:p>
          <a:p>
            <a:pPr marL="640080" lvl="1" indent="-274320" algn="just" fontAlgn="auto">
              <a:lnSpc>
                <a:spcPct val="110000"/>
              </a:lnSpc>
              <a:spcAft>
                <a:spcPts val="0"/>
              </a:spcAft>
              <a:buFont typeface="Wingdings" pitchFamily="2" charset="2"/>
              <a:buChar char="Ø"/>
              <a:defRPr/>
            </a:pPr>
            <a:r>
              <a:rPr lang="de-DE" sz="2400" dirty="0"/>
              <a:t>Nein, das bedeutet es nicht. Der Vers meint, lebt euer Leben normal. </a:t>
            </a:r>
            <a:r>
              <a:rPr lang="de-DE" sz="2400" dirty="0" smtClean="0"/>
              <a:t>Ihr </a:t>
            </a:r>
            <a:r>
              <a:rPr lang="de-DE" sz="2400" dirty="0"/>
              <a:t>sollt aber das Endziel und die Absicht haben, Allah (t) zufrieden zu stellen.</a:t>
            </a:r>
          </a:p>
        </p:txBody>
      </p:sp>
      <p:sp>
        <p:nvSpPr>
          <p:cNvPr id="10244"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10245"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de-DE" altLang="de-DE" smtClean="0"/>
              <a:t>Zufriedenheit Allahs s.t. </a:t>
            </a:r>
          </a:p>
        </p:txBody>
      </p:sp>
      <p:sp>
        <p:nvSpPr>
          <p:cNvPr id="6147" name="Rectangle 3"/>
          <p:cNvSpPr>
            <a:spLocks noGrp="1" noChangeArrowheads="1"/>
          </p:cNvSpPr>
          <p:nvPr>
            <p:ph idx="1"/>
          </p:nvPr>
        </p:nvSpPr>
        <p:spPr/>
        <p:txBody>
          <a:bodyPr rtlCol="0">
            <a:normAutofit fontScale="92500"/>
          </a:bodyPr>
          <a:lstStyle/>
          <a:p>
            <a:pPr marL="0" indent="0" algn="ctr" fontAlgn="auto">
              <a:spcAft>
                <a:spcPts val="0"/>
              </a:spcAft>
              <a:buFont typeface="Brush Script MT" pitchFamily="66" charset="0"/>
              <a:buNone/>
              <a:defRPr/>
            </a:pPr>
            <a:r>
              <a:rPr lang="de-DE" dirty="0">
                <a:solidFill>
                  <a:schemeClr val="accent1"/>
                </a:solidFill>
              </a:rPr>
              <a:t>Ich will etwas im Leben erreichen, aber für das Ziel "Anbetung" und für Allahs </a:t>
            </a:r>
            <a:r>
              <a:rPr lang="de-DE" dirty="0" smtClean="0">
                <a:solidFill>
                  <a:schemeClr val="accent1"/>
                </a:solidFill>
              </a:rPr>
              <a:t>Zufriedenheit</a:t>
            </a:r>
            <a:r>
              <a:rPr lang="de-DE" dirty="0">
                <a:solidFill>
                  <a:schemeClr val="accent1"/>
                </a:solidFill>
              </a:rPr>
              <a:t>.</a:t>
            </a:r>
            <a:endParaRPr lang="de-DE" dirty="0" smtClean="0">
              <a:solidFill>
                <a:schemeClr val="accent1"/>
              </a:solidFill>
            </a:endParaRPr>
          </a:p>
          <a:p>
            <a:pPr marL="274320" indent="-274320" fontAlgn="auto">
              <a:spcAft>
                <a:spcPts val="0"/>
              </a:spcAft>
              <a:defRPr/>
            </a:pPr>
            <a:endParaRPr lang="de-DE" sz="900" dirty="0" smtClean="0"/>
          </a:p>
          <a:p>
            <a:pPr marL="274320" indent="-274320" algn="just" fontAlgn="auto">
              <a:spcAft>
                <a:spcPts val="0"/>
              </a:spcAft>
              <a:defRPr/>
            </a:pPr>
            <a:r>
              <a:rPr lang="de-DE" i="1" dirty="0" smtClean="0"/>
              <a:t>Willst </a:t>
            </a:r>
            <a:r>
              <a:rPr lang="de-DE" i="1" dirty="0"/>
              <a:t>du Kinder zur Welt bringen? Aber warum? </a:t>
            </a:r>
          </a:p>
          <a:p>
            <a:pPr marL="274320" indent="-274320" algn="just" fontAlgn="auto">
              <a:spcAft>
                <a:spcPts val="0"/>
              </a:spcAft>
              <a:defRPr/>
            </a:pPr>
            <a:r>
              <a:rPr lang="de-DE" i="1" dirty="0"/>
              <a:t>Warum sparst du Geld? </a:t>
            </a:r>
          </a:p>
          <a:p>
            <a:pPr marL="274320" indent="-274320" algn="just" fontAlgn="auto">
              <a:spcAft>
                <a:spcPts val="0"/>
              </a:spcAft>
              <a:defRPr/>
            </a:pPr>
            <a:r>
              <a:rPr lang="de-DE" i="1" dirty="0"/>
              <a:t>Warum willst du reich sein? </a:t>
            </a:r>
          </a:p>
          <a:p>
            <a:pPr marL="274320" indent="-274320" algn="just" fontAlgn="auto">
              <a:spcAft>
                <a:spcPts val="0"/>
              </a:spcAft>
              <a:defRPr/>
            </a:pPr>
            <a:r>
              <a:rPr lang="de-DE" i="1" dirty="0"/>
              <a:t>Warum willst du eine Firma besitzen? </a:t>
            </a:r>
          </a:p>
          <a:p>
            <a:pPr marL="274320" indent="-274320" algn="just" fontAlgn="auto">
              <a:spcAft>
                <a:spcPts val="0"/>
              </a:spcAft>
              <a:defRPr/>
            </a:pPr>
            <a:r>
              <a:rPr lang="de-DE" i="1" dirty="0"/>
              <a:t>Warum willst du einer der Ersten in einer Fakultät sein? </a:t>
            </a:r>
          </a:p>
          <a:p>
            <a:pPr marL="274320" indent="-274320" fontAlgn="auto">
              <a:spcAft>
                <a:spcPts val="0"/>
              </a:spcAft>
              <a:buFontTx/>
              <a:buNone/>
              <a:defRPr/>
            </a:pPr>
            <a:endParaRPr lang="de-DE" dirty="0"/>
          </a:p>
        </p:txBody>
      </p:sp>
      <p:sp>
        <p:nvSpPr>
          <p:cNvPr id="11268"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11269"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fontAlgn="auto">
              <a:spcAft>
                <a:spcPts val="0"/>
              </a:spcAft>
              <a:defRPr/>
            </a:pPr>
            <a:r>
              <a:rPr lang="de-DE" sz="4000" dirty="0"/>
              <a:t>Wie bestimmen wir </a:t>
            </a:r>
            <a:r>
              <a:rPr lang="de-DE" sz="4000" dirty="0" smtClean="0"/>
              <a:t/>
            </a:r>
            <a:br>
              <a:rPr lang="de-DE" sz="4000" dirty="0" smtClean="0"/>
            </a:br>
            <a:r>
              <a:rPr lang="de-DE" sz="4000" dirty="0" smtClean="0"/>
              <a:t>unsere </a:t>
            </a:r>
            <a:r>
              <a:rPr lang="de-DE" sz="4000" dirty="0"/>
              <a:t>Ziele? </a:t>
            </a:r>
          </a:p>
        </p:txBody>
      </p:sp>
      <p:sp>
        <p:nvSpPr>
          <p:cNvPr id="7171" name="Rectangle 3"/>
          <p:cNvSpPr>
            <a:spLocks noGrp="1" noChangeArrowheads="1"/>
          </p:cNvSpPr>
          <p:nvPr>
            <p:ph idx="1"/>
          </p:nvPr>
        </p:nvSpPr>
        <p:spPr/>
        <p:txBody>
          <a:bodyPr rtlCol="0">
            <a:normAutofit/>
          </a:bodyPr>
          <a:lstStyle/>
          <a:p>
            <a:pPr marL="274320" indent="-274320" algn="ctr" fontAlgn="auto">
              <a:spcAft>
                <a:spcPts val="0"/>
              </a:spcAft>
              <a:buFont typeface="Wingdings" pitchFamily="2" charset="2"/>
              <a:buChar char="Ø"/>
              <a:defRPr/>
            </a:pPr>
            <a:r>
              <a:rPr lang="de-DE" dirty="0" smtClean="0">
                <a:solidFill>
                  <a:schemeClr val="accent1"/>
                </a:solidFill>
              </a:rPr>
              <a:t>Mit </a:t>
            </a:r>
            <a:r>
              <a:rPr lang="de-DE" dirty="0">
                <a:solidFill>
                  <a:schemeClr val="accent1"/>
                </a:solidFill>
              </a:rPr>
              <a:t>fester Überzeugung:</a:t>
            </a:r>
          </a:p>
          <a:p>
            <a:pPr marL="274320" indent="-274320" fontAlgn="auto">
              <a:spcAft>
                <a:spcPts val="0"/>
              </a:spcAft>
              <a:defRPr/>
            </a:pPr>
            <a:endParaRPr lang="de-DE" dirty="0" smtClean="0"/>
          </a:p>
          <a:p>
            <a:pPr marL="0" indent="0" algn="just" fontAlgn="auto">
              <a:spcAft>
                <a:spcPts val="0"/>
              </a:spcAft>
              <a:buFont typeface="Brush Script MT" pitchFamily="66" charset="0"/>
              <a:buNone/>
              <a:defRPr/>
            </a:pPr>
            <a:r>
              <a:rPr lang="de-DE" b="1" i="1" dirty="0" smtClean="0"/>
              <a:t>Der </a:t>
            </a:r>
            <a:r>
              <a:rPr lang="de-DE" b="1" i="1" dirty="0"/>
              <a:t>Prophet s.a.s. sagte</a:t>
            </a:r>
            <a:r>
              <a:rPr lang="de-DE" b="1" i="1" dirty="0" smtClean="0"/>
              <a:t>: „</a:t>
            </a:r>
            <a:r>
              <a:rPr lang="de-DE" b="1" i="1" dirty="0"/>
              <a:t>Bei Allah, wenn sie die Sonne in meine rechte Hand und den Mond in </a:t>
            </a:r>
            <a:r>
              <a:rPr lang="de-DE" b="1" i="1" dirty="0" smtClean="0"/>
              <a:t>meine </a:t>
            </a:r>
            <a:r>
              <a:rPr lang="de-DE" b="1" i="1" dirty="0"/>
              <a:t>linke Hand legten, damit ich diese Religion aufgebe, gebe ich sie </a:t>
            </a:r>
            <a:r>
              <a:rPr lang="de-DE" b="1" i="1" dirty="0" smtClean="0"/>
              <a:t>nicht </a:t>
            </a:r>
            <a:r>
              <a:rPr lang="de-DE" b="1" i="1" dirty="0"/>
              <a:t>auf, bis Allah sie zum Sieg führt (…).“ </a:t>
            </a:r>
          </a:p>
        </p:txBody>
      </p:sp>
      <p:sp>
        <p:nvSpPr>
          <p:cNvPr id="12292"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12293"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DE" altLang="de-DE" smtClean="0"/>
              <a:t>Beispiel der Geschichte</a:t>
            </a:r>
          </a:p>
        </p:txBody>
      </p:sp>
      <p:sp>
        <p:nvSpPr>
          <p:cNvPr id="13315" name="Rectangle 3"/>
          <p:cNvSpPr>
            <a:spLocks noGrp="1" noChangeArrowheads="1"/>
          </p:cNvSpPr>
          <p:nvPr>
            <p:ph idx="1"/>
          </p:nvPr>
        </p:nvSpPr>
        <p:spPr>
          <a:xfrm>
            <a:off x="1187450" y="1989138"/>
            <a:ext cx="6697663" cy="3733800"/>
          </a:xfrm>
        </p:spPr>
        <p:txBody>
          <a:bodyPr/>
          <a:lstStyle/>
          <a:p>
            <a:pPr marL="0" indent="0" algn="just">
              <a:buFont typeface="Brush Script MT" pitchFamily="66" charset="0"/>
              <a:buNone/>
            </a:pPr>
            <a:r>
              <a:rPr lang="de-DE" altLang="de-DE" sz="2000" smtClean="0"/>
              <a:t>Imam Nauwaui hatte ein sehr schönes Ziel in seinem Leben. Er wollte, dass jeder Muslim die Sunna des Propheten liebt. Er war nur 40 Jahre alt, als er starb und er war nicht verheiratet.  Er verfasste ein Büchlein mit dem Namen </a:t>
            </a:r>
            <a:r>
              <a:rPr lang="de-DE" altLang="de-DE" sz="2000" b="1" smtClean="0"/>
              <a:t>„Al-Arba´un Annauauya" (die vierzig Hadithe von Nauwaui)</a:t>
            </a:r>
            <a:r>
              <a:rPr lang="de-DE" altLang="de-DE" sz="2000" smtClean="0"/>
              <a:t>. Dann ein anderes Buch: </a:t>
            </a:r>
            <a:r>
              <a:rPr lang="de-DE" altLang="de-DE" sz="2000" b="1" smtClean="0"/>
              <a:t>„Riadh usSalihin“. </a:t>
            </a:r>
            <a:r>
              <a:rPr lang="de-DE" altLang="de-DE" sz="2000" smtClean="0"/>
              <a:t>Dann ein anderes Buch, das er </a:t>
            </a:r>
            <a:r>
              <a:rPr lang="de-DE" altLang="de-DE" sz="2000" b="1" smtClean="0"/>
              <a:t>„Scharh Sahih Muslim" (Die Erklärung des Sahih Muslim)</a:t>
            </a:r>
            <a:r>
              <a:rPr lang="de-DE" altLang="de-DE" sz="2000" smtClean="0"/>
              <a:t> nannte. Er verfasste sehr bedeutende Bücher. </a:t>
            </a:r>
          </a:p>
          <a:p>
            <a:pPr marL="0" indent="0" algn="just">
              <a:buFont typeface="Brush Script MT" pitchFamily="66" charset="0"/>
              <a:buNone/>
            </a:pPr>
            <a:r>
              <a:rPr lang="de-DE" altLang="de-DE" sz="2000" smtClean="0"/>
              <a:t>Das alles hat nur ein Mann geschafft – Imam Nauwaui –, </a:t>
            </a:r>
            <a:r>
              <a:rPr lang="de-DE" altLang="de-DE" sz="2000" b="1" i="1" smtClean="0"/>
              <a:t>weil das seine Absicht war. </a:t>
            </a:r>
          </a:p>
        </p:txBody>
      </p:sp>
      <p:sp>
        <p:nvSpPr>
          <p:cNvPr id="13316" name="Datumsplatzhalt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Dez. 2012</a:t>
            </a:r>
            <a:endParaRPr lang="de-DE" altLang="de-DE">
              <a:solidFill>
                <a:schemeClr val="tx2"/>
              </a:solidFill>
              <a:latin typeface="Rage Italic"/>
            </a:endParaRPr>
          </a:p>
        </p:txBody>
      </p:sp>
      <p:sp>
        <p:nvSpPr>
          <p:cNvPr id="13317"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chemeClr val="tx2"/>
                </a:solidFill>
                <a:latin typeface="Rage Italic"/>
              </a:rPr>
              <a:t>Medienbibliothek-islam.de_Setze dein Ziel im Leben</a:t>
            </a:r>
            <a:endParaRPr lang="de-DE" altLang="de-DE">
              <a:solidFill>
                <a:schemeClr val="tx2"/>
              </a:solidFill>
              <a:latin typeface="Rage Italic"/>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0</TotalTime>
  <Words>1301</Words>
  <Application>Microsoft Office PowerPoint</Application>
  <PresentationFormat>Bildschirmpräsentation (4:3)</PresentationFormat>
  <Paragraphs>132</Paragraphs>
  <Slides>17</Slides>
  <Notes>0</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Pin</vt:lpstr>
      <vt:lpstr>Setze dein Ziel im Leben</vt:lpstr>
      <vt:lpstr>Ziellosigkeit</vt:lpstr>
      <vt:lpstr>Hast du ein Ziel?</vt:lpstr>
      <vt:lpstr>Oder sieht dein Leben so aus:</vt:lpstr>
      <vt:lpstr>Nimm an, dass du gestorben  bist und stell dir folgendes Bild vor. </vt:lpstr>
      <vt:lpstr>Der Sinn deines Lebens</vt:lpstr>
      <vt:lpstr>Zufriedenheit Allahs s.t. </vt:lpstr>
      <vt:lpstr>Wie bestimmen wir  unsere Ziele? </vt:lpstr>
      <vt:lpstr>Beispiel der Geschichte</vt:lpstr>
      <vt:lpstr>Voraussetzungen</vt:lpstr>
      <vt:lpstr>Eigenschaften um dein Ziel zu erreichen?</vt:lpstr>
      <vt:lpstr>Wie erreiche ich  mein Ziel?</vt:lpstr>
      <vt:lpstr>Schritte im Überblick</vt:lpstr>
      <vt:lpstr>Teilziele </vt:lpstr>
      <vt:lpstr>Checklisten</vt:lpstr>
      <vt:lpstr>Quelle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Setzte dein Ziel im Leben</dc:title>
  <dc:creator>Saleh</dc:creator>
  <cp:lastModifiedBy>Chebba</cp:lastModifiedBy>
  <cp:revision>15</cp:revision>
  <dcterms:created xsi:type="dcterms:W3CDTF">2012-12-10T20:49:58Z</dcterms:created>
  <dcterms:modified xsi:type="dcterms:W3CDTF">2014-12-16T17:02:40Z</dcterms:modified>
</cp:coreProperties>
</file>